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704" r:id="rId3"/>
  </p:sldMasterIdLst>
  <p:sldIdLst>
    <p:sldId id="256" r:id="rId4"/>
    <p:sldId id="283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08" r:id="rId19"/>
    <p:sldId id="279" r:id="rId20"/>
    <p:sldId id="280" r:id="rId21"/>
    <p:sldId id="281" r:id="rId22"/>
    <p:sldId id="284" r:id="rId23"/>
    <p:sldId id="285" r:id="rId24"/>
    <p:sldId id="289" r:id="rId25"/>
    <p:sldId id="265" r:id="rId26"/>
    <p:sldId id="299" r:id="rId27"/>
    <p:sldId id="300" r:id="rId28"/>
    <p:sldId id="302" r:id="rId29"/>
    <p:sldId id="292" r:id="rId30"/>
    <p:sldId id="260" r:id="rId31"/>
    <p:sldId id="307" r:id="rId32"/>
    <p:sldId id="291" r:id="rId33"/>
    <p:sldId id="261" r:id="rId34"/>
    <p:sldId id="297" r:id="rId35"/>
    <p:sldId id="303" r:id="rId36"/>
    <p:sldId id="304" r:id="rId37"/>
    <p:sldId id="305" r:id="rId38"/>
    <p:sldId id="306" r:id="rId39"/>
    <p:sldId id="290" r:id="rId40"/>
    <p:sldId id="266" r:id="rId41"/>
    <p:sldId id="296" r:id="rId42"/>
    <p:sldId id="287" r:id="rId43"/>
    <p:sldId id="294" r:id="rId44"/>
    <p:sldId id="309" r:id="rId45"/>
    <p:sldId id="293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FF"/>
    <a:srgbClr val="CC3300"/>
    <a:srgbClr val="CC3399"/>
    <a:srgbClr val="990000"/>
    <a:srgbClr val="CC6600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27" autoAdjust="0"/>
    <p:restoredTop sz="94683" autoAdjust="0"/>
  </p:normalViewPr>
  <p:slideViewPr>
    <p:cSldViewPr>
      <p:cViewPr varScale="1">
        <p:scale>
          <a:sx n="69" d="100"/>
          <a:sy n="69" d="100"/>
        </p:scale>
        <p:origin x="-16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6.bin"/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5" Type="http://schemas.microsoft.com/office/2006/relationships/legacyDiagramText" Target="legacyDiagramText13.bin"/><Relationship Id="rId4" Type="http://schemas.microsoft.com/office/2006/relationships/legacyDiagramText" Target="legacyDiagramText12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4.bin"/><Relationship Id="rId3" Type="http://schemas.microsoft.com/office/2006/relationships/legacyDiagramText" Target="legacyDiagramText19.bin"/><Relationship Id="rId7" Type="http://schemas.microsoft.com/office/2006/relationships/legacyDiagramText" Target="legacyDiagramText23.bin"/><Relationship Id="rId2" Type="http://schemas.microsoft.com/office/2006/relationships/legacyDiagramText" Target="legacyDiagramText18.bin"/><Relationship Id="rId1" Type="http://schemas.microsoft.com/office/2006/relationships/legacyDiagramText" Target="legacyDiagramText17.bin"/><Relationship Id="rId6" Type="http://schemas.microsoft.com/office/2006/relationships/legacyDiagramText" Target="legacyDiagramText22.bin"/><Relationship Id="rId5" Type="http://schemas.microsoft.com/office/2006/relationships/legacyDiagramText" Target="legacyDiagramText21.bin"/><Relationship Id="rId4" Type="http://schemas.microsoft.com/office/2006/relationships/legacyDiagramText" Target="legacyDiagramText20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2.bin"/><Relationship Id="rId3" Type="http://schemas.microsoft.com/office/2006/relationships/legacyDiagramText" Target="legacyDiagramText27.bin"/><Relationship Id="rId7" Type="http://schemas.microsoft.com/office/2006/relationships/legacyDiagramText" Target="legacyDiagramText31.bin"/><Relationship Id="rId2" Type="http://schemas.microsoft.com/office/2006/relationships/legacyDiagramText" Target="legacyDiagramText26.bin"/><Relationship Id="rId1" Type="http://schemas.microsoft.com/office/2006/relationships/legacyDiagramText" Target="legacyDiagramText25.bin"/><Relationship Id="rId6" Type="http://schemas.microsoft.com/office/2006/relationships/legacyDiagramText" Target="legacyDiagramText30.bin"/><Relationship Id="rId5" Type="http://schemas.microsoft.com/office/2006/relationships/legacyDiagramText" Target="legacyDiagramText29.bin"/><Relationship Id="rId4" Type="http://schemas.microsoft.com/office/2006/relationships/legacyDiagramText" Target="legacyDiagramText28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0.bin"/><Relationship Id="rId3" Type="http://schemas.microsoft.com/office/2006/relationships/legacyDiagramText" Target="legacyDiagramText35.bin"/><Relationship Id="rId7" Type="http://schemas.microsoft.com/office/2006/relationships/legacyDiagramText" Target="legacyDiagramText39.bin"/><Relationship Id="rId2" Type="http://schemas.microsoft.com/office/2006/relationships/legacyDiagramText" Target="legacyDiagramText34.bin"/><Relationship Id="rId1" Type="http://schemas.microsoft.com/office/2006/relationships/legacyDiagramText" Target="legacyDiagramText33.bin"/><Relationship Id="rId6" Type="http://schemas.microsoft.com/office/2006/relationships/legacyDiagramText" Target="legacyDiagramText38.bin"/><Relationship Id="rId5" Type="http://schemas.microsoft.com/office/2006/relationships/legacyDiagramText" Target="legacyDiagramText37.bin"/><Relationship Id="rId4" Type="http://schemas.microsoft.com/office/2006/relationships/legacyDiagramText" Target="legacyDiagramText36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8.bin"/><Relationship Id="rId3" Type="http://schemas.microsoft.com/office/2006/relationships/legacyDiagramText" Target="legacyDiagramText43.bin"/><Relationship Id="rId7" Type="http://schemas.microsoft.com/office/2006/relationships/legacyDiagramText" Target="legacyDiagramText47.bin"/><Relationship Id="rId2" Type="http://schemas.microsoft.com/office/2006/relationships/legacyDiagramText" Target="legacyDiagramText42.bin"/><Relationship Id="rId1" Type="http://schemas.microsoft.com/office/2006/relationships/legacyDiagramText" Target="legacyDiagramText41.bin"/><Relationship Id="rId6" Type="http://schemas.microsoft.com/office/2006/relationships/legacyDiagramText" Target="legacyDiagramText46.bin"/><Relationship Id="rId5" Type="http://schemas.microsoft.com/office/2006/relationships/legacyDiagramText" Target="legacyDiagramText45.bin"/><Relationship Id="rId4" Type="http://schemas.microsoft.com/office/2006/relationships/legacyDiagramText" Target="legacyDiagramText44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56.bin"/><Relationship Id="rId3" Type="http://schemas.microsoft.com/office/2006/relationships/legacyDiagramText" Target="legacyDiagramText51.bin"/><Relationship Id="rId7" Type="http://schemas.microsoft.com/office/2006/relationships/legacyDiagramText" Target="legacyDiagramText55.bin"/><Relationship Id="rId2" Type="http://schemas.microsoft.com/office/2006/relationships/legacyDiagramText" Target="legacyDiagramText50.bin"/><Relationship Id="rId1" Type="http://schemas.microsoft.com/office/2006/relationships/legacyDiagramText" Target="legacyDiagramText49.bin"/><Relationship Id="rId6" Type="http://schemas.microsoft.com/office/2006/relationships/legacyDiagramText" Target="legacyDiagramText54.bin"/><Relationship Id="rId5" Type="http://schemas.microsoft.com/office/2006/relationships/legacyDiagramText" Target="legacyDiagramText53.bin"/><Relationship Id="rId4" Type="http://schemas.microsoft.com/office/2006/relationships/legacyDiagramText" Target="legacyDiagramText52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4.bin"/><Relationship Id="rId3" Type="http://schemas.microsoft.com/office/2006/relationships/legacyDiagramText" Target="legacyDiagramText59.bin"/><Relationship Id="rId7" Type="http://schemas.microsoft.com/office/2006/relationships/legacyDiagramText" Target="legacyDiagramText63.bin"/><Relationship Id="rId2" Type="http://schemas.microsoft.com/office/2006/relationships/legacyDiagramText" Target="legacyDiagramText58.bin"/><Relationship Id="rId1" Type="http://schemas.microsoft.com/office/2006/relationships/legacyDiagramText" Target="legacyDiagramText57.bin"/><Relationship Id="rId6" Type="http://schemas.microsoft.com/office/2006/relationships/legacyDiagramText" Target="legacyDiagramText62.bin"/><Relationship Id="rId5" Type="http://schemas.microsoft.com/office/2006/relationships/legacyDiagramText" Target="legacyDiagramText61.bin"/><Relationship Id="rId4" Type="http://schemas.microsoft.com/office/2006/relationships/legacyDiagramText" Target="legacyDiagramText60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1736725"/>
            <a:ext cx="6696075" cy="192087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5513" y="3886200"/>
            <a:ext cx="6624637" cy="1752600"/>
          </a:xfrm>
          <a:effectLst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292902-2376-44A3-81AC-C25685F7DCC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239" name="Group 119"/>
          <p:cNvGrpSpPr>
            <a:grpSpLocks/>
          </p:cNvGrpSpPr>
          <p:nvPr userDrawn="1"/>
        </p:nvGrpSpPr>
        <p:grpSpPr bwMode="auto">
          <a:xfrm>
            <a:off x="71438" y="349250"/>
            <a:ext cx="2124075" cy="1855788"/>
            <a:chOff x="91" y="136"/>
            <a:chExt cx="1338" cy="1169"/>
          </a:xfrm>
        </p:grpSpPr>
        <p:sp>
          <p:nvSpPr>
            <p:cNvPr id="5188" name="Line 68"/>
            <p:cNvSpPr>
              <a:spLocks noChangeShapeType="1"/>
            </p:cNvSpPr>
            <p:nvPr userDrawn="1"/>
          </p:nvSpPr>
          <p:spPr bwMode="auto">
            <a:xfrm>
              <a:off x="721" y="136"/>
              <a:ext cx="5" cy="1117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69"/>
            <p:cNvSpPr>
              <a:spLocks noChangeShapeType="1"/>
            </p:cNvSpPr>
            <p:nvPr userDrawn="1"/>
          </p:nvSpPr>
          <p:spPr bwMode="auto">
            <a:xfrm>
              <a:off x="91" y="669"/>
              <a:ext cx="1338" cy="6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 userDrawn="1"/>
          </p:nvSpPr>
          <p:spPr bwMode="auto">
            <a:xfrm>
              <a:off x="850" y="319"/>
              <a:ext cx="0" cy="2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 userDrawn="1"/>
          </p:nvSpPr>
          <p:spPr bwMode="auto">
            <a:xfrm>
              <a:off x="850" y="319"/>
              <a:ext cx="95" cy="3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72"/>
            <p:cNvSpPr>
              <a:spLocks noChangeShapeType="1"/>
            </p:cNvSpPr>
            <p:nvPr userDrawn="1"/>
          </p:nvSpPr>
          <p:spPr bwMode="auto">
            <a:xfrm>
              <a:off x="850" y="544"/>
              <a:ext cx="258" cy="10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 userDrawn="1"/>
          </p:nvSpPr>
          <p:spPr bwMode="auto">
            <a:xfrm flipH="1">
              <a:off x="945" y="357"/>
              <a:ext cx="0" cy="1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74"/>
            <p:cNvSpPr>
              <a:spLocks noChangeShapeType="1"/>
            </p:cNvSpPr>
            <p:nvPr userDrawn="1"/>
          </p:nvSpPr>
          <p:spPr bwMode="auto">
            <a:xfrm>
              <a:off x="945" y="478"/>
              <a:ext cx="163" cy="7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75"/>
            <p:cNvSpPr>
              <a:spLocks noChangeShapeType="1"/>
            </p:cNvSpPr>
            <p:nvPr userDrawn="1"/>
          </p:nvSpPr>
          <p:spPr bwMode="auto">
            <a:xfrm flipH="1">
              <a:off x="1108" y="551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 userDrawn="1"/>
          </p:nvSpPr>
          <p:spPr bwMode="auto">
            <a:xfrm flipV="1">
              <a:off x="1108" y="563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 userDrawn="1"/>
          </p:nvSpPr>
          <p:spPr bwMode="auto">
            <a:xfrm flipV="1">
              <a:off x="1108" y="463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 userDrawn="1"/>
          </p:nvSpPr>
          <p:spPr bwMode="auto">
            <a:xfrm flipH="1">
              <a:off x="1277" y="463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 userDrawn="1"/>
          </p:nvSpPr>
          <p:spPr bwMode="auto">
            <a:xfrm flipV="1">
              <a:off x="945" y="388"/>
              <a:ext cx="169" cy="94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80"/>
            <p:cNvSpPr>
              <a:spLocks noChangeShapeType="1"/>
            </p:cNvSpPr>
            <p:nvPr userDrawn="1"/>
          </p:nvSpPr>
          <p:spPr bwMode="auto">
            <a:xfrm flipV="1">
              <a:off x="945" y="269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81"/>
            <p:cNvSpPr>
              <a:spLocks noChangeShapeType="1"/>
            </p:cNvSpPr>
            <p:nvPr userDrawn="1"/>
          </p:nvSpPr>
          <p:spPr bwMode="auto">
            <a:xfrm flipH="1">
              <a:off x="1114" y="269"/>
              <a:ext cx="0" cy="119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 userDrawn="1"/>
          </p:nvSpPr>
          <p:spPr bwMode="auto">
            <a:xfrm>
              <a:off x="1111" y="388"/>
              <a:ext cx="164" cy="7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83"/>
            <p:cNvSpPr>
              <a:spLocks noChangeShapeType="1"/>
            </p:cNvSpPr>
            <p:nvPr userDrawn="1"/>
          </p:nvSpPr>
          <p:spPr bwMode="auto">
            <a:xfrm>
              <a:off x="1013" y="232"/>
              <a:ext cx="95" cy="3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84"/>
            <p:cNvSpPr>
              <a:spLocks noChangeShapeType="1"/>
            </p:cNvSpPr>
            <p:nvPr userDrawn="1"/>
          </p:nvSpPr>
          <p:spPr bwMode="auto">
            <a:xfrm flipV="1">
              <a:off x="850" y="232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85"/>
            <p:cNvSpPr>
              <a:spLocks noChangeShapeType="1"/>
            </p:cNvSpPr>
            <p:nvPr userDrawn="1"/>
          </p:nvSpPr>
          <p:spPr bwMode="auto">
            <a:xfrm flipH="1">
              <a:off x="518" y="994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86"/>
            <p:cNvSpPr>
              <a:spLocks noChangeShapeType="1"/>
            </p:cNvSpPr>
            <p:nvPr userDrawn="1"/>
          </p:nvSpPr>
          <p:spPr bwMode="auto">
            <a:xfrm>
              <a:off x="260" y="863"/>
              <a:ext cx="0" cy="2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87"/>
            <p:cNvSpPr>
              <a:spLocks noChangeShapeType="1"/>
            </p:cNvSpPr>
            <p:nvPr userDrawn="1"/>
          </p:nvSpPr>
          <p:spPr bwMode="auto">
            <a:xfrm flipV="1">
              <a:off x="254" y="1094"/>
              <a:ext cx="264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88"/>
            <p:cNvSpPr>
              <a:spLocks noChangeShapeType="1"/>
            </p:cNvSpPr>
            <p:nvPr userDrawn="1"/>
          </p:nvSpPr>
          <p:spPr bwMode="auto">
            <a:xfrm>
              <a:off x="355" y="994"/>
              <a:ext cx="163" cy="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89"/>
            <p:cNvSpPr>
              <a:spLocks noChangeShapeType="1"/>
            </p:cNvSpPr>
            <p:nvPr userDrawn="1"/>
          </p:nvSpPr>
          <p:spPr bwMode="auto">
            <a:xfrm>
              <a:off x="260" y="863"/>
              <a:ext cx="95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90"/>
            <p:cNvSpPr>
              <a:spLocks noChangeShapeType="1"/>
            </p:cNvSpPr>
            <p:nvPr userDrawn="1"/>
          </p:nvSpPr>
          <p:spPr bwMode="auto">
            <a:xfrm flipH="1">
              <a:off x="355" y="857"/>
              <a:ext cx="0" cy="13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91"/>
            <p:cNvSpPr>
              <a:spLocks noChangeShapeType="1"/>
            </p:cNvSpPr>
            <p:nvPr userDrawn="1"/>
          </p:nvSpPr>
          <p:spPr bwMode="auto">
            <a:xfrm flipV="1">
              <a:off x="367" y="350"/>
              <a:ext cx="0" cy="20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92"/>
            <p:cNvSpPr>
              <a:spLocks noChangeShapeType="1"/>
            </p:cNvSpPr>
            <p:nvPr userDrawn="1"/>
          </p:nvSpPr>
          <p:spPr bwMode="auto">
            <a:xfrm flipV="1">
              <a:off x="265" y="350"/>
              <a:ext cx="259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93"/>
            <p:cNvSpPr>
              <a:spLocks noChangeShapeType="1"/>
            </p:cNvSpPr>
            <p:nvPr userDrawn="1"/>
          </p:nvSpPr>
          <p:spPr bwMode="auto">
            <a:xfrm flipV="1">
              <a:off x="265" y="350"/>
              <a:ext cx="0" cy="21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94"/>
            <p:cNvSpPr>
              <a:spLocks noChangeShapeType="1"/>
            </p:cNvSpPr>
            <p:nvPr userDrawn="1"/>
          </p:nvSpPr>
          <p:spPr bwMode="auto">
            <a:xfrm>
              <a:off x="265" y="563"/>
              <a:ext cx="259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95"/>
            <p:cNvSpPr>
              <a:spLocks noChangeShapeType="1"/>
            </p:cNvSpPr>
            <p:nvPr userDrawn="1"/>
          </p:nvSpPr>
          <p:spPr bwMode="auto">
            <a:xfrm flipH="1" flipV="1">
              <a:off x="524" y="350"/>
              <a:ext cx="0" cy="21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96"/>
            <p:cNvSpPr>
              <a:spLocks noChangeShapeType="1"/>
            </p:cNvSpPr>
            <p:nvPr userDrawn="1"/>
          </p:nvSpPr>
          <p:spPr bwMode="auto">
            <a:xfrm flipH="1">
              <a:off x="518" y="344"/>
              <a:ext cx="6" cy="75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97"/>
            <p:cNvSpPr>
              <a:spLocks noChangeShapeType="1"/>
            </p:cNvSpPr>
            <p:nvPr userDrawn="1"/>
          </p:nvSpPr>
          <p:spPr bwMode="auto">
            <a:xfrm flipH="1">
              <a:off x="355" y="350"/>
              <a:ext cx="12" cy="738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98"/>
            <p:cNvSpPr>
              <a:spLocks noChangeShapeType="1"/>
            </p:cNvSpPr>
            <p:nvPr userDrawn="1"/>
          </p:nvSpPr>
          <p:spPr bwMode="auto">
            <a:xfrm flipH="1">
              <a:off x="260" y="350"/>
              <a:ext cx="5" cy="732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99"/>
            <p:cNvSpPr>
              <a:spLocks noChangeShapeType="1"/>
            </p:cNvSpPr>
            <p:nvPr userDrawn="1"/>
          </p:nvSpPr>
          <p:spPr bwMode="auto">
            <a:xfrm flipV="1">
              <a:off x="726" y="338"/>
              <a:ext cx="467" cy="33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00"/>
            <p:cNvSpPr>
              <a:spLocks noChangeShapeType="1"/>
            </p:cNvSpPr>
            <p:nvPr userDrawn="1"/>
          </p:nvSpPr>
          <p:spPr bwMode="auto">
            <a:xfrm>
              <a:off x="260" y="350"/>
              <a:ext cx="921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01"/>
            <p:cNvSpPr>
              <a:spLocks noChangeShapeType="1"/>
            </p:cNvSpPr>
            <p:nvPr userDrawn="1"/>
          </p:nvSpPr>
          <p:spPr bwMode="auto">
            <a:xfrm>
              <a:off x="265" y="563"/>
              <a:ext cx="619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02"/>
            <p:cNvSpPr>
              <a:spLocks noChangeShapeType="1"/>
            </p:cNvSpPr>
            <p:nvPr userDrawn="1"/>
          </p:nvSpPr>
          <p:spPr bwMode="auto">
            <a:xfrm>
              <a:off x="884" y="563"/>
              <a:ext cx="0" cy="531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03"/>
            <p:cNvSpPr>
              <a:spLocks noChangeShapeType="1"/>
            </p:cNvSpPr>
            <p:nvPr userDrawn="1"/>
          </p:nvSpPr>
          <p:spPr bwMode="auto">
            <a:xfrm>
              <a:off x="260" y="1094"/>
              <a:ext cx="910" cy="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04"/>
            <p:cNvSpPr>
              <a:spLocks noChangeShapeType="1"/>
            </p:cNvSpPr>
            <p:nvPr userDrawn="1"/>
          </p:nvSpPr>
          <p:spPr bwMode="auto">
            <a:xfrm flipH="1">
              <a:off x="1165" y="350"/>
              <a:ext cx="5" cy="751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105"/>
            <p:cNvSpPr>
              <a:spLocks noChangeShapeType="1"/>
            </p:cNvSpPr>
            <p:nvPr userDrawn="1"/>
          </p:nvSpPr>
          <p:spPr bwMode="auto">
            <a:xfrm>
              <a:off x="265" y="863"/>
              <a:ext cx="894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06"/>
            <p:cNvSpPr>
              <a:spLocks noChangeShapeType="1"/>
            </p:cNvSpPr>
            <p:nvPr userDrawn="1"/>
          </p:nvSpPr>
          <p:spPr bwMode="auto">
            <a:xfrm flipV="1">
              <a:off x="260" y="994"/>
              <a:ext cx="899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107"/>
            <p:cNvSpPr>
              <a:spLocks noChangeShapeType="1"/>
            </p:cNvSpPr>
            <p:nvPr userDrawn="1"/>
          </p:nvSpPr>
          <p:spPr bwMode="auto">
            <a:xfrm>
              <a:off x="884" y="863"/>
              <a:ext cx="281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108"/>
            <p:cNvSpPr>
              <a:spLocks noChangeShapeType="1"/>
            </p:cNvSpPr>
            <p:nvPr userDrawn="1"/>
          </p:nvSpPr>
          <p:spPr bwMode="auto">
            <a:xfrm>
              <a:off x="884" y="869"/>
              <a:ext cx="0" cy="232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109"/>
            <p:cNvSpPr>
              <a:spLocks noChangeShapeType="1"/>
            </p:cNvSpPr>
            <p:nvPr userDrawn="1"/>
          </p:nvSpPr>
          <p:spPr bwMode="auto">
            <a:xfrm flipV="1">
              <a:off x="884" y="1101"/>
              <a:ext cx="281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110"/>
            <p:cNvSpPr>
              <a:spLocks noChangeShapeType="1"/>
            </p:cNvSpPr>
            <p:nvPr userDrawn="1"/>
          </p:nvSpPr>
          <p:spPr bwMode="auto">
            <a:xfrm flipH="1">
              <a:off x="1165" y="857"/>
              <a:ext cx="0" cy="25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111"/>
            <p:cNvSpPr>
              <a:spLocks noChangeShapeType="1"/>
            </p:cNvSpPr>
            <p:nvPr userDrawn="1"/>
          </p:nvSpPr>
          <p:spPr bwMode="auto">
            <a:xfrm>
              <a:off x="884" y="994"/>
              <a:ext cx="275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Text Box 112"/>
            <p:cNvSpPr txBox="1">
              <a:spLocks noChangeArrowheads="1"/>
            </p:cNvSpPr>
            <p:nvPr userDrawn="1"/>
          </p:nvSpPr>
          <p:spPr bwMode="auto">
            <a:xfrm>
              <a:off x="254" y="255"/>
              <a:ext cx="2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PELAN</a:t>
              </a:r>
            </a:p>
          </p:txBody>
        </p:sp>
        <p:sp>
          <p:nvSpPr>
            <p:cNvPr id="5233" name="Text Box 113"/>
            <p:cNvSpPr txBox="1">
              <a:spLocks noChangeArrowheads="1"/>
            </p:cNvSpPr>
            <p:nvPr userDrawn="1"/>
          </p:nvSpPr>
          <p:spPr bwMode="auto">
            <a:xfrm>
              <a:off x="176" y="1151"/>
              <a:ext cx="5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PANDANGAN HADAPAN</a:t>
              </a:r>
            </a:p>
          </p:txBody>
        </p:sp>
        <p:sp>
          <p:nvSpPr>
            <p:cNvPr id="5234" name="Text Box 114"/>
            <p:cNvSpPr txBox="1">
              <a:spLocks noChangeArrowheads="1"/>
            </p:cNvSpPr>
            <p:nvPr userDrawn="1"/>
          </p:nvSpPr>
          <p:spPr bwMode="auto">
            <a:xfrm>
              <a:off x="833" y="1145"/>
              <a:ext cx="4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PANDANGAN SISI</a:t>
              </a:r>
            </a:p>
          </p:txBody>
        </p:sp>
        <p:sp>
          <p:nvSpPr>
            <p:cNvPr id="5235" name="Line 115"/>
            <p:cNvSpPr>
              <a:spLocks noChangeShapeType="1"/>
            </p:cNvSpPr>
            <p:nvPr userDrawn="1"/>
          </p:nvSpPr>
          <p:spPr bwMode="auto">
            <a:xfrm>
              <a:off x="1131" y="200"/>
              <a:ext cx="0" cy="88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16"/>
            <p:cNvSpPr>
              <a:spLocks noChangeShapeType="1"/>
            </p:cNvSpPr>
            <p:nvPr userDrawn="1"/>
          </p:nvSpPr>
          <p:spPr bwMode="auto">
            <a:xfrm flipV="1">
              <a:off x="811" y="544"/>
              <a:ext cx="78" cy="75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117"/>
            <p:cNvSpPr>
              <a:spLocks noChangeShapeType="1"/>
            </p:cNvSpPr>
            <p:nvPr userDrawn="1"/>
          </p:nvSpPr>
          <p:spPr bwMode="auto">
            <a:xfrm flipH="1" flipV="1">
              <a:off x="1198" y="551"/>
              <a:ext cx="68" cy="56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40" name="Picture 1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483100"/>
            <a:ext cx="1800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1" name="Picture 121" descr="Set D4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25" y="2133600"/>
            <a:ext cx="1901825" cy="2232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242" name="Text Box 122"/>
          <p:cNvSpPr txBox="1">
            <a:spLocks noChangeArrowheads="1"/>
          </p:cNvSpPr>
          <p:nvPr userDrawn="1"/>
        </p:nvSpPr>
        <p:spPr bwMode="auto">
          <a:xfrm>
            <a:off x="5788025" y="6553200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7FE5"/>
                    </a:outerShdw>
                  </a:cont>
                  <a:cont type="tree" name="">
                    <a:effect ref="fillLine"/>
                    <a:outerShdw dist="38100" dir="2700000" algn="tl">
                      <a:srgbClr val="001E5B"/>
                    </a:outerShdw>
                  </a:cont>
                  <a:effect ref="fillLine"/>
                </a:effectDag>
                <a:latin typeface="Arial Narrow" pitchFamily="34" charset="0"/>
              </a:rPr>
              <a:t>KHB © 2007 Zaxx – SMKTD3 All Right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D10A1-2E2B-4026-9FF9-7A51D758E4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7400" y="44450"/>
            <a:ext cx="1549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4438" y="44450"/>
            <a:ext cx="4500562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2A907-5C89-49A5-8391-D51AA4AAD0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38" y="44450"/>
            <a:ext cx="620236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555875" y="1412875"/>
            <a:ext cx="6130925" cy="47132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A53B2A-DE2A-47E3-8815-61D58AEB2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84438" y="44450"/>
            <a:ext cx="6202362" cy="608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D5C87-DCD7-4DA4-9927-7F5A97FA98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156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156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67A8E19-5CDB-48C5-9AB1-23041743BD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1562" name="Text Box 10"/>
          <p:cNvSpPr txBox="1">
            <a:spLocks noChangeArrowheads="1"/>
          </p:cNvSpPr>
          <p:nvPr userDrawn="1"/>
        </p:nvSpPr>
        <p:spPr bwMode="auto">
          <a:xfrm>
            <a:off x="5788025" y="6553200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</a:rPr>
              <a:t>KHB © 2007 Zaxx – SMKTD3 All Right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5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15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4C653-F0CC-4E1F-AD1B-8EC6CDFD8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1B5F3-65C3-4D7A-8B38-34F00B3C4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6D0AC-88A3-43E2-911F-8A0B3FA5D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A9E4-F62E-4C66-A730-C464F5775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EC283-32B4-4A94-A242-7AC53E291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28512-8D46-4A43-9651-48BDA7A987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C7A1-73F2-44D9-8AE1-1F401208A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2FF1C-6DAB-4BAC-B4CC-4EB418A2D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98915-057B-4830-992E-EE373B861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3B81-B82B-48CD-9BA4-05788209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7FA0-3A42-42A7-B9F4-522275E83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999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999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BE08676-591D-4FC4-9572-FBB87D447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99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05F4D-63BC-4F40-8674-ACDFAB519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AED2-610E-432D-B302-851D050FC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97A3-9BA7-4E87-9B94-DC357BEBB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B9E5C-56DE-4958-8CCA-06B3EDF6B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B8B642-F2F4-4DD9-A94A-22E1943C91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CF662-7D4E-4E06-8818-246DA7C97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FAB84-BF77-4104-B681-71DE24F86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A933B-5B16-4A4A-9F7B-48CA66CCE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EF308-45F4-418F-8E1B-3C1701446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2B269-E401-41D0-B044-4ECC70B81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C1F22-7BD8-4EB6-9399-5FF16C30C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875" y="1412875"/>
            <a:ext cx="2989263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7538" y="1412875"/>
            <a:ext cx="298926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DD6EB-C482-4E78-A762-8FFC671CE3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D5DBF3-ADCC-476A-B543-34C233C6C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EE4D6E-E3D8-4334-844C-67672CD4F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09622-F364-42EB-BF17-D01F024B0F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515F06-9DC9-4746-BCB1-16BD02280C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1F188-607A-4705-8B77-BEB34ECD0B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DD413FB8-1B1F-4A5E-8EC5-58F12F2DABB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484438" y="44450"/>
            <a:ext cx="62023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75" y="1412875"/>
            <a:ext cx="61309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Text Box 16"/>
          <p:cNvSpPr txBox="1">
            <a:spLocks noChangeArrowheads="1"/>
          </p:cNvSpPr>
          <p:nvPr userDrawn="1"/>
        </p:nvSpPr>
        <p:spPr bwMode="auto">
          <a:xfrm>
            <a:off x="220663" y="323850"/>
            <a:ext cx="2132012" cy="701675"/>
          </a:xfrm>
          <a:prstGeom prst="rect">
            <a:avLst/>
          </a:prstGeom>
          <a:gradFill rotWithShape="1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PROSES </a:t>
            </a:r>
          </a:p>
          <a:p>
            <a:pPr algn="ctr"/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MEREKA CIPTA</a:t>
            </a:r>
          </a:p>
        </p:txBody>
      </p:sp>
      <p:pic>
        <p:nvPicPr>
          <p:cNvPr id="4114" name="Picture 18" descr="Set D4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412875"/>
            <a:ext cx="4968875" cy="4679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115" name="Text Box 19"/>
          <p:cNvSpPr txBox="1">
            <a:spLocks noChangeArrowheads="1"/>
          </p:cNvSpPr>
          <p:nvPr userDrawn="1"/>
        </p:nvSpPr>
        <p:spPr bwMode="auto">
          <a:xfrm>
            <a:off x="5788025" y="6553200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7FE5"/>
                    </a:outerShdw>
                  </a:cont>
                  <a:cont type="tree" name="">
                    <a:effect ref="fillLine"/>
                    <a:outerShdw dist="38100" dir="2700000" algn="tl">
                      <a:srgbClr val="001E5B"/>
                    </a:outerShdw>
                  </a:cont>
                  <a:effect ref="fillLine"/>
                </a:effectDag>
                <a:latin typeface="Arial Narrow" pitchFamily="34" charset="0"/>
              </a:rPr>
              <a:t>KHB © 2007 Zaxx – SMKTD3 All Right Reserved</a:t>
            </a:r>
          </a:p>
        </p:txBody>
      </p:sp>
      <p:grpSp>
        <p:nvGrpSpPr>
          <p:cNvPr id="4116" name="Group 20"/>
          <p:cNvGrpSpPr>
            <a:grpSpLocks/>
          </p:cNvGrpSpPr>
          <p:nvPr userDrawn="1"/>
        </p:nvGrpSpPr>
        <p:grpSpPr bwMode="auto">
          <a:xfrm>
            <a:off x="287338" y="1141413"/>
            <a:ext cx="2124075" cy="1855787"/>
            <a:chOff x="91" y="136"/>
            <a:chExt cx="1338" cy="1169"/>
          </a:xfrm>
        </p:grpSpPr>
        <p:sp>
          <p:nvSpPr>
            <p:cNvPr id="4117" name="Line 21"/>
            <p:cNvSpPr>
              <a:spLocks noChangeShapeType="1"/>
            </p:cNvSpPr>
            <p:nvPr userDrawn="1"/>
          </p:nvSpPr>
          <p:spPr bwMode="auto">
            <a:xfrm>
              <a:off x="721" y="136"/>
              <a:ext cx="5" cy="1117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 userDrawn="1"/>
          </p:nvSpPr>
          <p:spPr bwMode="auto">
            <a:xfrm>
              <a:off x="91" y="669"/>
              <a:ext cx="1338" cy="6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 userDrawn="1"/>
          </p:nvSpPr>
          <p:spPr bwMode="auto">
            <a:xfrm>
              <a:off x="850" y="319"/>
              <a:ext cx="0" cy="2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 userDrawn="1"/>
          </p:nvSpPr>
          <p:spPr bwMode="auto">
            <a:xfrm>
              <a:off x="850" y="319"/>
              <a:ext cx="95" cy="3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 userDrawn="1"/>
          </p:nvSpPr>
          <p:spPr bwMode="auto">
            <a:xfrm>
              <a:off x="850" y="544"/>
              <a:ext cx="258" cy="10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 userDrawn="1"/>
          </p:nvSpPr>
          <p:spPr bwMode="auto">
            <a:xfrm flipH="1">
              <a:off x="945" y="357"/>
              <a:ext cx="0" cy="1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 userDrawn="1"/>
          </p:nvSpPr>
          <p:spPr bwMode="auto">
            <a:xfrm>
              <a:off x="945" y="478"/>
              <a:ext cx="163" cy="7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 userDrawn="1"/>
          </p:nvSpPr>
          <p:spPr bwMode="auto">
            <a:xfrm flipH="1">
              <a:off x="1108" y="551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 userDrawn="1"/>
          </p:nvSpPr>
          <p:spPr bwMode="auto">
            <a:xfrm flipV="1">
              <a:off x="1108" y="563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 userDrawn="1"/>
          </p:nvSpPr>
          <p:spPr bwMode="auto">
            <a:xfrm flipV="1">
              <a:off x="1108" y="463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 userDrawn="1"/>
          </p:nvSpPr>
          <p:spPr bwMode="auto">
            <a:xfrm flipH="1">
              <a:off x="1277" y="463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 userDrawn="1"/>
          </p:nvSpPr>
          <p:spPr bwMode="auto">
            <a:xfrm flipV="1">
              <a:off x="945" y="388"/>
              <a:ext cx="169" cy="94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 userDrawn="1"/>
          </p:nvSpPr>
          <p:spPr bwMode="auto">
            <a:xfrm flipV="1">
              <a:off x="945" y="269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 userDrawn="1"/>
          </p:nvSpPr>
          <p:spPr bwMode="auto">
            <a:xfrm flipH="1">
              <a:off x="1114" y="269"/>
              <a:ext cx="0" cy="119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 userDrawn="1"/>
          </p:nvSpPr>
          <p:spPr bwMode="auto">
            <a:xfrm>
              <a:off x="1111" y="388"/>
              <a:ext cx="164" cy="7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 userDrawn="1"/>
          </p:nvSpPr>
          <p:spPr bwMode="auto">
            <a:xfrm>
              <a:off x="1013" y="232"/>
              <a:ext cx="95" cy="3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 userDrawn="1"/>
          </p:nvSpPr>
          <p:spPr bwMode="auto">
            <a:xfrm flipV="1">
              <a:off x="850" y="232"/>
              <a:ext cx="169" cy="88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 userDrawn="1"/>
          </p:nvSpPr>
          <p:spPr bwMode="auto">
            <a:xfrm flipH="1">
              <a:off x="518" y="994"/>
              <a:ext cx="0" cy="10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 userDrawn="1"/>
          </p:nvSpPr>
          <p:spPr bwMode="auto">
            <a:xfrm>
              <a:off x="260" y="863"/>
              <a:ext cx="0" cy="225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 userDrawn="1"/>
          </p:nvSpPr>
          <p:spPr bwMode="auto">
            <a:xfrm flipV="1">
              <a:off x="254" y="1094"/>
              <a:ext cx="264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 userDrawn="1"/>
          </p:nvSpPr>
          <p:spPr bwMode="auto">
            <a:xfrm>
              <a:off x="355" y="994"/>
              <a:ext cx="163" cy="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 userDrawn="1"/>
          </p:nvSpPr>
          <p:spPr bwMode="auto">
            <a:xfrm>
              <a:off x="260" y="863"/>
              <a:ext cx="95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 userDrawn="1"/>
          </p:nvSpPr>
          <p:spPr bwMode="auto">
            <a:xfrm flipH="1">
              <a:off x="355" y="857"/>
              <a:ext cx="0" cy="13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 userDrawn="1"/>
          </p:nvSpPr>
          <p:spPr bwMode="auto">
            <a:xfrm flipV="1">
              <a:off x="367" y="350"/>
              <a:ext cx="0" cy="207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 userDrawn="1"/>
          </p:nvSpPr>
          <p:spPr bwMode="auto">
            <a:xfrm flipV="1">
              <a:off x="265" y="350"/>
              <a:ext cx="259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 userDrawn="1"/>
          </p:nvSpPr>
          <p:spPr bwMode="auto">
            <a:xfrm flipV="1">
              <a:off x="265" y="350"/>
              <a:ext cx="0" cy="21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 userDrawn="1"/>
          </p:nvSpPr>
          <p:spPr bwMode="auto">
            <a:xfrm>
              <a:off x="265" y="563"/>
              <a:ext cx="259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 userDrawn="1"/>
          </p:nvSpPr>
          <p:spPr bwMode="auto">
            <a:xfrm flipH="1" flipV="1">
              <a:off x="524" y="350"/>
              <a:ext cx="0" cy="213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 userDrawn="1"/>
          </p:nvSpPr>
          <p:spPr bwMode="auto">
            <a:xfrm flipH="1">
              <a:off x="518" y="344"/>
              <a:ext cx="6" cy="75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 userDrawn="1"/>
          </p:nvSpPr>
          <p:spPr bwMode="auto">
            <a:xfrm flipH="1">
              <a:off x="355" y="350"/>
              <a:ext cx="12" cy="738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 userDrawn="1"/>
          </p:nvSpPr>
          <p:spPr bwMode="auto">
            <a:xfrm flipH="1">
              <a:off x="260" y="350"/>
              <a:ext cx="5" cy="732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 flipV="1">
              <a:off x="726" y="338"/>
              <a:ext cx="467" cy="33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 userDrawn="1"/>
          </p:nvSpPr>
          <p:spPr bwMode="auto">
            <a:xfrm>
              <a:off x="260" y="350"/>
              <a:ext cx="921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 userDrawn="1"/>
          </p:nvSpPr>
          <p:spPr bwMode="auto">
            <a:xfrm>
              <a:off x="265" y="563"/>
              <a:ext cx="619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 userDrawn="1"/>
          </p:nvSpPr>
          <p:spPr bwMode="auto">
            <a:xfrm>
              <a:off x="884" y="563"/>
              <a:ext cx="0" cy="531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 userDrawn="1"/>
          </p:nvSpPr>
          <p:spPr bwMode="auto">
            <a:xfrm>
              <a:off x="260" y="1094"/>
              <a:ext cx="910" cy="7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 userDrawn="1"/>
          </p:nvSpPr>
          <p:spPr bwMode="auto">
            <a:xfrm flipH="1">
              <a:off x="1165" y="350"/>
              <a:ext cx="5" cy="751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 userDrawn="1"/>
          </p:nvSpPr>
          <p:spPr bwMode="auto">
            <a:xfrm>
              <a:off x="265" y="863"/>
              <a:ext cx="894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 userDrawn="1"/>
          </p:nvSpPr>
          <p:spPr bwMode="auto">
            <a:xfrm flipV="1">
              <a:off x="260" y="994"/>
              <a:ext cx="899" cy="0"/>
            </a:xfrm>
            <a:prstGeom prst="line">
              <a:avLst/>
            </a:prstGeom>
            <a:noFill/>
            <a:ln w="9525">
              <a:solidFill>
                <a:srgbClr val="CCCC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 userDrawn="1"/>
          </p:nvSpPr>
          <p:spPr bwMode="auto">
            <a:xfrm>
              <a:off x="884" y="863"/>
              <a:ext cx="281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 userDrawn="1"/>
          </p:nvSpPr>
          <p:spPr bwMode="auto">
            <a:xfrm>
              <a:off x="884" y="869"/>
              <a:ext cx="0" cy="232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 userDrawn="1"/>
          </p:nvSpPr>
          <p:spPr bwMode="auto">
            <a:xfrm flipV="1">
              <a:off x="884" y="1101"/>
              <a:ext cx="281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 userDrawn="1"/>
          </p:nvSpPr>
          <p:spPr bwMode="auto">
            <a:xfrm flipH="1">
              <a:off x="1165" y="857"/>
              <a:ext cx="0" cy="25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 userDrawn="1"/>
          </p:nvSpPr>
          <p:spPr bwMode="auto">
            <a:xfrm>
              <a:off x="884" y="994"/>
              <a:ext cx="275" cy="0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Text Box 65"/>
            <p:cNvSpPr txBox="1">
              <a:spLocks noChangeArrowheads="1"/>
            </p:cNvSpPr>
            <p:nvPr userDrawn="1"/>
          </p:nvSpPr>
          <p:spPr bwMode="auto">
            <a:xfrm>
              <a:off x="254" y="255"/>
              <a:ext cx="28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PELAN</a:t>
              </a:r>
            </a:p>
          </p:txBody>
        </p:sp>
        <p:sp>
          <p:nvSpPr>
            <p:cNvPr id="4162" name="Text Box 66"/>
            <p:cNvSpPr txBox="1">
              <a:spLocks noChangeArrowheads="1"/>
            </p:cNvSpPr>
            <p:nvPr userDrawn="1"/>
          </p:nvSpPr>
          <p:spPr bwMode="auto">
            <a:xfrm>
              <a:off x="176" y="1151"/>
              <a:ext cx="5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PANDANGAN HADAPAN</a:t>
              </a:r>
            </a:p>
          </p:txBody>
        </p:sp>
        <p:sp>
          <p:nvSpPr>
            <p:cNvPr id="4163" name="Text Box 67"/>
            <p:cNvSpPr txBox="1">
              <a:spLocks noChangeArrowheads="1"/>
            </p:cNvSpPr>
            <p:nvPr userDrawn="1"/>
          </p:nvSpPr>
          <p:spPr bwMode="auto">
            <a:xfrm>
              <a:off x="833" y="1145"/>
              <a:ext cx="4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0" b="1">
                  <a:solidFill>
                    <a:srgbClr val="FF3300"/>
                  </a:solidFill>
                  <a:latin typeface="Tahoma" pitchFamily="34" charset="0"/>
                </a:rPr>
                <a:t>PANDANGAN SISI</a:t>
              </a:r>
            </a:p>
          </p:txBody>
        </p:sp>
        <p:sp>
          <p:nvSpPr>
            <p:cNvPr id="4164" name="Line 68"/>
            <p:cNvSpPr>
              <a:spLocks noChangeShapeType="1"/>
            </p:cNvSpPr>
            <p:nvPr userDrawn="1"/>
          </p:nvSpPr>
          <p:spPr bwMode="auto">
            <a:xfrm>
              <a:off x="1131" y="200"/>
              <a:ext cx="0" cy="88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 userDrawn="1"/>
          </p:nvSpPr>
          <p:spPr bwMode="auto">
            <a:xfrm flipV="1">
              <a:off x="811" y="544"/>
              <a:ext cx="78" cy="75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Line 70"/>
            <p:cNvSpPr>
              <a:spLocks noChangeShapeType="1"/>
            </p:cNvSpPr>
            <p:nvPr userDrawn="1"/>
          </p:nvSpPr>
          <p:spPr bwMode="auto">
            <a:xfrm flipH="1" flipV="1">
              <a:off x="1198" y="551"/>
              <a:ext cx="68" cy="56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67" name="Picture 71"/>
          <p:cNvPicPr>
            <a:picLocks noChangeAspect="1" noChangeArrowheads="1"/>
          </p:cNvPicPr>
          <p:nvPr userDrawn="1"/>
        </p:nvPicPr>
        <p:blipFill>
          <a:blip r:embed="rId16" cstate="print">
            <a:lum bright="-2000" contrast="14000"/>
          </a:blip>
          <a:srcRect/>
          <a:stretch>
            <a:fillRect/>
          </a:stretch>
        </p:blipFill>
        <p:spPr bwMode="auto">
          <a:xfrm>
            <a:off x="395288" y="4699000"/>
            <a:ext cx="1800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9" name="Picture 73" descr="PROJEK_REKA_BENTUK_TEKNOLOGI_TINGKATAN_3_CD_img_21-150x112"/>
          <p:cNvPicPr>
            <a:picLocks noChangeAspect="1" noChangeArrowheads="1"/>
          </p:cNvPicPr>
          <p:nvPr userDrawn="1"/>
        </p:nvPicPr>
        <p:blipFill>
          <a:blip r:embed="rId17">
            <a:lum bright="-2000" contrast="14000"/>
          </a:blip>
          <a:srcRect/>
          <a:stretch>
            <a:fillRect/>
          </a:stretch>
        </p:blipFill>
        <p:spPr bwMode="auto">
          <a:xfrm>
            <a:off x="179388" y="2924175"/>
            <a:ext cx="1428750" cy="1066800"/>
          </a:xfrm>
          <a:prstGeom prst="rect">
            <a:avLst/>
          </a:prstGeom>
          <a:noFill/>
        </p:spPr>
      </p:pic>
      <p:pic>
        <p:nvPicPr>
          <p:cNvPr id="4170" name="Picture 74" descr="PROJEK_REKA_BENTUK_TEKNOLOGI_TINGKATAN_3_CD_img_1-150x111"/>
          <p:cNvPicPr>
            <a:picLocks noChangeAspect="1" noChangeArrowheads="1"/>
          </p:cNvPicPr>
          <p:nvPr userDrawn="1"/>
        </p:nvPicPr>
        <p:blipFill>
          <a:blip r:embed="rId18">
            <a:lum bright="-2000" contrast="14000"/>
          </a:blip>
          <a:srcRect/>
          <a:stretch>
            <a:fillRect/>
          </a:stretch>
        </p:blipFill>
        <p:spPr bwMode="auto">
          <a:xfrm>
            <a:off x="755650" y="3789363"/>
            <a:ext cx="1428750" cy="10572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36" r:id="rId12"/>
    <p:sldLayoutId id="214748373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fld id="{BA99245F-5F39-4D77-9748-BCF9B0EF862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053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5053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053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8" name="Text Box 10"/>
          <p:cNvSpPr txBox="1">
            <a:spLocks noChangeArrowheads="1"/>
          </p:cNvSpPr>
          <p:nvPr userDrawn="1"/>
        </p:nvSpPr>
        <p:spPr bwMode="auto">
          <a:xfrm>
            <a:off x="5788025" y="6553200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</a:rPr>
              <a:t>KHB © 2007 Zaxx – SMKTD3 All Right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fld id="{CEAEB857-1BCE-4B9E-9498-37B526AF3CA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896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6896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107763" dir="2700000" algn="ctr" rotWithShape="0">
              <a:srgbClr val="993300">
                <a:alpha val="50000"/>
              </a:srgbClr>
            </a:outerShdw>
          </a:effectLst>
        </p:spPr>
        <p:txBody>
          <a:bodyPr/>
          <a:lstStyle/>
          <a:p>
            <a:r>
              <a:rPr lang="en-US" sz="9600">
                <a:solidFill>
                  <a:srgbClr val="FFFF00"/>
                </a:solidFill>
                <a:latin typeface="Britannic Bold" pitchFamily="34" charset="0"/>
              </a:rPr>
              <a:t>REKA CIPTA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716338"/>
            <a:ext cx="6913562" cy="1752600"/>
          </a:xfrm>
        </p:spPr>
        <p:txBody>
          <a:bodyPr/>
          <a:lstStyle/>
          <a:p>
            <a:r>
              <a:rPr lang="en-US" sz="6600">
                <a:latin typeface="Stencil BT" pitchFamily="82" charset="0"/>
              </a:rPr>
              <a:t>PROSES MEREKA CIPTA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4210"/>
          </a:graphicData>
        </a:graphic>
      </p:graphicFrame>
      <p:sp>
        <p:nvSpPr>
          <p:cNvPr id="94227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1484313"/>
            <a:ext cx="5688013" cy="4465637"/>
          </a:xfrm>
          <a:gradFill rotWithShape="1">
            <a:gsLst>
              <a:gs pos="0">
                <a:schemeClr val="tx1">
                  <a:gamma/>
                  <a:shade val="79216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79216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Perhatikan penggunaan alatan seperti mesin di kilang, tapak pembinaan untuk mendapatkan maklumat terperinci</a:t>
            </a:r>
          </a:p>
        </p:txBody>
      </p:sp>
      <p:pic>
        <p:nvPicPr>
          <p:cNvPr id="94231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5234"/>
          </a:graphicData>
        </a:graphic>
      </p:graphicFrame>
      <p:sp>
        <p:nvSpPr>
          <p:cNvPr id="95251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2276475"/>
            <a:ext cx="5111750" cy="3171825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Dapatkan maklumat terkini tentang reka bentuk dan reka cipta</a:t>
            </a:r>
          </a:p>
        </p:txBody>
      </p:sp>
      <p:pic>
        <p:nvPicPr>
          <p:cNvPr id="95255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6258"/>
          </a:graphicData>
        </a:graphic>
      </p:graphicFrame>
      <p:sp>
        <p:nvSpPr>
          <p:cNvPr id="96275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484313"/>
            <a:ext cx="5976937" cy="4321175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Dapatkan maklumat penggunaan bahan yang sesuai, fungsi, keperluan dan masalah yang mungkin dihadapi</a:t>
            </a:r>
          </a:p>
        </p:txBody>
      </p:sp>
      <p:pic>
        <p:nvPicPr>
          <p:cNvPr id="96279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7282"/>
          </a:graphicData>
        </a:graphic>
      </p:graphicFrame>
      <p:sp>
        <p:nvSpPr>
          <p:cNvPr id="97299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484313"/>
            <a:ext cx="5976937" cy="4321175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Kumpulkan maklumat berkaitan paten, tarikh luput, teknologi, reka bentuk dan fungsi bahan</a:t>
            </a:r>
          </a:p>
        </p:txBody>
      </p:sp>
      <p:pic>
        <p:nvPicPr>
          <p:cNvPr id="97303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8306"/>
          </a:graphicData>
        </a:graphic>
      </p:graphicFrame>
      <p:sp>
        <p:nvSpPr>
          <p:cNvPr id="98323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484313"/>
            <a:ext cx="5976937" cy="4321175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Mendapatkan panduan dan khidmat nasihat daripada guru</a:t>
            </a:r>
          </a:p>
        </p:txBody>
      </p:sp>
      <p:pic>
        <p:nvPicPr>
          <p:cNvPr id="98327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7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2843213" y="1484313"/>
            <a:ext cx="5976937" cy="4837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0" rIns="0"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C. Menganalisis Maklumat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Maklumat yang dikumpul perlu dianalisis supaya dirumuskan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Perbandingan dilakukan dari segi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Saiz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Bahan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Warna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Ketahanan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Keselamatan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Kapasiti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476250"/>
            <a:ext cx="6202363" cy="922338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Analisis Produk</a:t>
            </a:r>
          </a:p>
        </p:txBody>
      </p:sp>
      <p:graphicFrame>
        <p:nvGraphicFramePr>
          <p:cNvPr id="221348" name="Group 164"/>
          <p:cNvGraphicFramePr>
            <a:graphicFrameLocks noGrp="1"/>
          </p:cNvGraphicFramePr>
          <p:nvPr>
            <p:ph idx="1"/>
          </p:nvPr>
        </p:nvGraphicFramePr>
        <p:xfrm>
          <a:off x="2555875" y="1412875"/>
          <a:ext cx="6119813" cy="4961700"/>
        </p:xfrm>
        <a:graphic>
          <a:graphicData uri="http://schemas.openxmlformats.org/drawingml/2006/table">
            <a:tbl>
              <a:tblPr/>
              <a:tblGrid>
                <a:gridCol w="2041525"/>
                <a:gridCol w="2038350"/>
                <a:gridCol w="2039938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Produk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Kelebihan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Kekurangan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1251" name="Picture 67" descr="PROJEK_REKA_BENTUK_TEKNOLOGI_TINGKATAN_3_CD_img_25-112x150"/>
          <p:cNvPicPr>
            <a:picLocks noChangeAspect="1" noChangeArrowheads="1"/>
          </p:cNvPicPr>
          <p:nvPr/>
        </p:nvPicPr>
        <p:blipFill>
          <a:blip r:embed="rId2">
            <a:lum bright="24000" contrast="12000"/>
          </a:blip>
          <a:srcRect/>
          <a:stretch>
            <a:fillRect/>
          </a:stretch>
        </p:blipFill>
        <p:spPr bwMode="auto">
          <a:xfrm>
            <a:off x="2916238" y="2420938"/>
            <a:ext cx="1295400" cy="1079500"/>
          </a:xfrm>
          <a:prstGeom prst="rect">
            <a:avLst/>
          </a:prstGeom>
          <a:noFill/>
        </p:spPr>
      </p:pic>
      <p:pic>
        <p:nvPicPr>
          <p:cNvPr id="221261" name="Picture 77" descr="19076478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7350" y="5013325"/>
            <a:ext cx="1284288" cy="11525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1262" name="Picture 78" descr="CIMG0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716338"/>
            <a:ext cx="12954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843213" y="1484313"/>
            <a:ext cx="5976937" cy="20304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0" rIns="0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 startAt="3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Rumusan penting untuk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Mencari alternatif kaedah penyelesaian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Kenal pasti kriteria keperluan mereka cipta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Menilai masalah dan mencari formula penyelesaian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Analisis maklumat yang releven seperti teknik pembuatan, bahan dan mengkaji persamaan fungsi projek yang berkaitan.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843213" y="1484313"/>
            <a:ext cx="5976937" cy="20304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0" rIns="0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	Kriteria yang perlu diambil kira :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Produk dihasilkan mestilah praktikal binaan, penggunaan, penyimpanan dan pengangkutan.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Penggunaan bahan sesuai dan mudah didapati.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Segala kos harus dianggarkan.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Fungsi produk kepada manusia.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Selamat dan selesa digunakan.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Saiz dan bentuk yang sesuai.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AutoNum type="arabicPeriod"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Kesan sampingan dan alam sekitar.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357563"/>
            <a:ext cx="6191250" cy="2114550"/>
          </a:xfrm>
        </p:spPr>
        <p:txBody>
          <a:bodyPr/>
          <a:lstStyle/>
          <a:p>
            <a:r>
              <a:rPr lang="en-US" sz="4100" b="1"/>
              <a:t>1.2</a:t>
            </a:r>
          </a:p>
          <a:p>
            <a:r>
              <a:rPr lang="en-US" sz="4100" b="1"/>
              <a:t>PEMILIHAN IDEA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55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29000"/>
            <a:ext cx="6191250" cy="2043113"/>
          </a:xfrm>
        </p:spPr>
        <p:txBody>
          <a:bodyPr/>
          <a:lstStyle/>
          <a:p>
            <a:r>
              <a:rPr lang="en-US" sz="4100" b="1"/>
              <a:t>1.1</a:t>
            </a:r>
            <a:br>
              <a:rPr lang="en-US" sz="4100" b="1"/>
            </a:br>
            <a:r>
              <a:rPr lang="en-US" sz="4100" b="1"/>
              <a:t>PENGENALPASTIAN</a:t>
            </a:r>
            <a:br>
              <a:rPr lang="en-US" sz="4100" b="1"/>
            </a:br>
            <a:r>
              <a:rPr lang="en-US" sz="4100" b="1"/>
              <a:t>MASALAH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IDEA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A. Cetusan Idea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0"/>
              <a:t>Idea perlu untuk menyelesaikan masalah samada membuat produk baru atau mengubahsuai produk sedia ada.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0"/>
              <a:t>Idea harus kreatif, inovatif dan imaginatif.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0"/>
              <a:t>Cara mencetuskan idea :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Secara tidak sengaja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Soal selidik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Pemerhatian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Pembacaan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Galakan pihak tertentu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 b="0"/>
              <a:t>Bakat semula jadi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IDEA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268413"/>
            <a:ext cx="6408738" cy="4713287"/>
          </a:xfrm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B. Pemilihan Idea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0"/>
              <a:t>Faktor pemilihan idea yang terbaik :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Keupayaan kendiri</a:t>
            </a:r>
            <a:r>
              <a:rPr lang="en-US" sz="2400" b="0"/>
              <a:t> – kemampuan fizikal, kemudahan dan masa.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Pengetahuan dan kemahiran</a:t>
            </a:r>
            <a:r>
              <a:rPr lang="en-US" sz="2400" b="0"/>
              <a:t> – skill yang mencukupi.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Bahan dan komponen</a:t>
            </a:r>
            <a:r>
              <a:rPr lang="en-US" sz="2400" b="0"/>
              <a:t> – sesuai dan mudah didapati.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Cara pembuatan</a:t>
            </a:r>
            <a:r>
              <a:rPr lang="en-US" sz="2400" b="0"/>
              <a:t> - teknik pembuatan tepat agar produk berkualiti.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Kepentingan produk</a:t>
            </a:r>
            <a:r>
              <a:rPr lang="en-US" sz="2400" b="0"/>
              <a:t> – dapat menyelesaikan masalah yang dihadapi</a:t>
            </a:r>
          </a:p>
          <a:p>
            <a:pPr marL="990600" lvl="1" indent="-5334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AutoNum type="arabicPeriod"/>
            </a:pPr>
            <a:r>
              <a:rPr lang="en-US" sz="2400">
                <a:solidFill>
                  <a:srgbClr val="FFFF66"/>
                </a:solidFill>
              </a:rPr>
              <a:t>Mesra alam</a:t>
            </a:r>
            <a:r>
              <a:rPr lang="en-US" sz="2400" b="0"/>
              <a:t> – elakkan produk yang boleh cemarkan alam dan tidak selamat.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100" b="1"/>
              <a:t>1.3</a:t>
            </a:r>
          </a:p>
          <a:p>
            <a:r>
              <a:rPr lang="en-US" sz="4100" b="1"/>
              <a:t>PEREKAAN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PEREKAAN PROJEK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196975"/>
            <a:ext cx="6408737" cy="4713288"/>
          </a:xfrm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Perekaan projek dibuat dalam bentuk lakaran dan lukisan kerja.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Lakaran merupakan terjemahan idea dalam bentuk grafik.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Lakaran ditunjukan dalam bentuk 2D atau 3D.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Cara pemilihan lakaran: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Lakaran melalui sesi perbincangan, kritikan, ulasan dan cadangan.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Lakukan pengubahsuaian reka bentuk.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Lakaran terpilih mestilah idea yang sesuai dan boleh berfungsi sebagai reka bentuk akhir.</a:t>
            </a:r>
          </a:p>
          <a:p>
            <a:pPr marL="990600" lvl="1" indent="-533400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/>
              <a:t>PEREKAAN PROJEK</a:t>
            </a:r>
          </a:p>
        </p:txBody>
      </p:sp>
      <p:grpSp>
        <p:nvGrpSpPr>
          <p:cNvPr id="212039" name="Group 71"/>
          <p:cNvGrpSpPr>
            <a:grpSpLocks/>
          </p:cNvGrpSpPr>
          <p:nvPr/>
        </p:nvGrpSpPr>
        <p:grpSpPr bwMode="auto">
          <a:xfrm>
            <a:off x="3449638" y="981075"/>
            <a:ext cx="4076700" cy="5708650"/>
            <a:chOff x="2173" y="724"/>
            <a:chExt cx="2568" cy="3596"/>
          </a:xfrm>
        </p:grpSpPr>
        <p:grpSp>
          <p:nvGrpSpPr>
            <p:cNvPr id="212034" name="Group 66"/>
            <p:cNvGrpSpPr>
              <a:grpSpLocks/>
            </p:cNvGrpSpPr>
            <p:nvPr/>
          </p:nvGrpSpPr>
          <p:grpSpPr bwMode="auto">
            <a:xfrm>
              <a:off x="2173" y="724"/>
              <a:ext cx="2568" cy="3596"/>
              <a:chOff x="2173" y="724"/>
              <a:chExt cx="2568" cy="3596"/>
            </a:xfrm>
          </p:grpSpPr>
          <p:grpSp>
            <p:nvGrpSpPr>
              <p:cNvPr id="212030" name="Group 62"/>
              <p:cNvGrpSpPr>
                <a:grpSpLocks/>
              </p:cNvGrpSpPr>
              <p:nvPr/>
            </p:nvGrpSpPr>
            <p:grpSpPr bwMode="auto">
              <a:xfrm>
                <a:off x="2173" y="724"/>
                <a:ext cx="2568" cy="3596"/>
                <a:chOff x="2173" y="724"/>
                <a:chExt cx="2568" cy="3596"/>
              </a:xfrm>
            </p:grpSpPr>
            <p:grpSp>
              <p:nvGrpSpPr>
                <p:cNvPr id="212021" name="Group 53"/>
                <p:cNvGrpSpPr>
                  <a:grpSpLocks/>
                </p:cNvGrpSpPr>
                <p:nvPr/>
              </p:nvGrpSpPr>
              <p:grpSpPr bwMode="auto">
                <a:xfrm>
                  <a:off x="2173" y="724"/>
                  <a:ext cx="1730" cy="3596"/>
                  <a:chOff x="2543" y="724"/>
                  <a:chExt cx="1399" cy="3596"/>
                </a:xfrm>
              </p:grpSpPr>
              <p:sp>
                <p:nvSpPr>
                  <p:cNvPr id="212006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2763" y="724"/>
                    <a:ext cx="1117" cy="255"/>
                  </a:xfrm>
                  <a:prstGeom prst="flowChartInputOutput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Idea terbaik</a:t>
                    </a:r>
                  </a:p>
                </p:txBody>
              </p:sp>
              <p:sp>
                <p:nvSpPr>
                  <p:cNvPr id="212007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1117"/>
                    <a:ext cx="522" cy="255"/>
                  </a:xfrm>
                  <a:prstGeom prst="flowChartProcess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Lakaran</a:t>
                    </a:r>
                  </a:p>
                </p:txBody>
              </p:sp>
              <p:sp>
                <p:nvSpPr>
                  <p:cNvPr id="21200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3993"/>
                    <a:ext cx="764" cy="32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Prototaip</a:t>
                    </a:r>
                  </a:p>
                </p:txBody>
              </p:sp>
              <p:sp>
                <p:nvSpPr>
                  <p:cNvPr id="212009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2839" y="2069"/>
                    <a:ext cx="806" cy="255"/>
                  </a:xfrm>
                  <a:prstGeom prst="flowChartProcess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Lukisan Kerja</a:t>
                    </a:r>
                  </a:p>
                </p:txBody>
              </p:sp>
              <p:sp>
                <p:nvSpPr>
                  <p:cNvPr id="212010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2872" y="3022"/>
                    <a:ext cx="705" cy="255"/>
                  </a:xfrm>
                  <a:prstGeom prst="flowChartProcess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Model Awal</a:t>
                    </a:r>
                  </a:p>
                </p:txBody>
              </p:sp>
              <p:sp>
                <p:nvSpPr>
                  <p:cNvPr id="21201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1525"/>
                    <a:ext cx="1373" cy="428"/>
                  </a:xfrm>
                  <a:prstGeom prst="flowChartDecision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Sesi Kritikan</a:t>
                    </a:r>
                  </a:p>
                </p:txBody>
              </p:sp>
              <p:sp>
                <p:nvSpPr>
                  <p:cNvPr id="21201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458"/>
                    <a:ext cx="1373" cy="428"/>
                  </a:xfrm>
                  <a:prstGeom prst="flowChartDecision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Sesi Kritikan</a:t>
                    </a:r>
                  </a:p>
                </p:txBody>
              </p:sp>
              <p:sp>
                <p:nvSpPr>
                  <p:cNvPr id="21201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3385"/>
                    <a:ext cx="1373" cy="428"/>
                  </a:xfrm>
                  <a:prstGeom prst="flowChartDecision">
                    <a:avLst/>
                  </a:prstGeom>
                  <a:noFill/>
                  <a:ln w="38100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Sesi Kritikan</a:t>
                    </a:r>
                  </a:p>
                </p:txBody>
              </p:sp>
              <p:sp>
                <p:nvSpPr>
                  <p:cNvPr id="21201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981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389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933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342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886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1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3249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3838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029" name="Group 61"/>
                <p:cNvGrpSpPr>
                  <a:grpSpLocks/>
                </p:cNvGrpSpPr>
                <p:nvPr/>
              </p:nvGrpSpPr>
              <p:grpSpPr bwMode="auto">
                <a:xfrm>
                  <a:off x="3424" y="1253"/>
                  <a:ext cx="1317" cy="2359"/>
                  <a:chOff x="3424" y="1253"/>
                  <a:chExt cx="1317" cy="2359"/>
                </a:xfrm>
              </p:grpSpPr>
              <p:sp>
                <p:nvSpPr>
                  <p:cNvPr id="2120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1253"/>
                    <a:ext cx="0" cy="2359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3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4" y="1253"/>
                    <a:ext cx="131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5" y="2205"/>
                    <a:ext cx="113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5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5" y="3158"/>
                    <a:ext cx="122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923" y="1752"/>
                    <a:ext cx="81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23" y="2659"/>
                    <a:ext cx="81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2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923" y="3612"/>
                    <a:ext cx="81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2031" name="Text Box 63"/>
              <p:cNvSpPr txBox="1">
                <a:spLocks noChangeArrowheads="1"/>
              </p:cNvSpPr>
              <p:nvPr/>
            </p:nvSpPr>
            <p:spPr bwMode="auto">
              <a:xfrm>
                <a:off x="4137" y="1525"/>
                <a:ext cx="4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Tidak</a:t>
                </a:r>
              </a:p>
            </p:txBody>
          </p:sp>
          <p:sp>
            <p:nvSpPr>
              <p:cNvPr id="212032" name="Text Box 64"/>
              <p:cNvSpPr txBox="1">
                <a:spLocks noChangeArrowheads="1"/>
              </p:cNvSpPr>
              <p:nvPr/>
            </p:nvSpPr>
            <p:spPr bwMode="auto">
              <a:xfrm>
                <a:off x="4105" y="2432"/>
                <a:ext cx="4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Tidak</a:t>
                </a:r>
              </a:p>
            </p:txBody>
          </p:sp>
          <p:sp>
            <p:nvSpPr>
              <p:cNvPr id="212033" name="Text Box 65"/>
              <p:cNvSpPr txBox="1">
                <a:spLocks noChangeArrowheads="1"/>
              </p:cNvSpPr>
              <p:nvPr/>
            </p:nvSpPr>
            <p:spPr bwMode="auto">
              <a:xfrm>
                <a:off x="4105" y="3385"/>
                <a:ext cx="4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Tidak</a:t>
                </a:r>
              </a:p>
            </p:txBody>
          </p:sp>
        </p:grpSp>
        <p:sp>
          <p:nvSpPr>
            <p:cNvPr id="212035" name="Text Box 67"/>
            <p:cNvSpPr txBox="1">
              <a:spLocks noChangeArrowheads="1"/>
            </p:cNvSpPr>
            <p:nvPr/>
          </p:nvSpPr>
          <p:spPr bwMode="auto">
            <a:xfrm>
              <a:off x="3553" y="1979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Ya</a:t>
              </a:r>
            </a:p>
          </p:txBody>
        </p:sp>
        <p:sp>
          <p:nvSpPr>
            <p:cNvPr id="212036" name="Text Box 68"/>
            <p:cNvSpPr txBox="1">
              <a:spLocks noChangeArrowheads="1"/>
            </p:cNvSpPr>
            <p:nvPr/>
          </p:nvSpPr>
          <p:spPr bwMode="auto">
            <a:xfrm>
              <a:off x="3553" y="2931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Ya</a:t>
              </a:r>
            </a:p>
          </p:txBody>
        </p:sp>
        <p:sp>
          <p:nvSpPr>
            <p:cNvPr id="212038" name="Text Box 70"/>
            <p:cNvSpPr txBox="1">
              <a:spLocks noChangeArrowheads="1"/>
            </p:cNvSpPr>
            <p:nvPr/>
          </p:nvSpPr>
          <p:spPr bwMode="auto">
            <a:xfrm>
              <a:off x="3515" y="3793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lakaran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412875"/>
            <a:ext cx="5689600" cy="5040313"/>
          </a:xfrm>
          <a:noFill/>
          <a:ln/>
          <a:effectLst>
            <a:outerShdw dist="53882" dir="2700000" algn="ctr" rotWithShape="0">
              <a:srgbClr val="808080"/>
            </a:outerShdw>
          </a:effectLst>
        </p:spPr>
      </p:pic>
      <p:sp>
        <p:nvSpPr>
          <p:cNvPr id="21299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/>
              <a:t>PEREKAAN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lakaranrbt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196975"/>
            <a:ext cx="5832475" cy="5113338"/>
          </a:xfrm>
          <a:noFill/>
          <a:ln/>
          <a:effectLst>
            <a:outerShdw dist="53882" dir="2700000" algn="ctr" rotWithShape="0">
              <a:srgbClr val="808080"/>
            </a:outerShdw>
          </a:effectLst>
        </p:spPr>
      </p:pic>
      <p:sp>
        <p:nvSpPr>
          <p:cNvPr id="215044" name="Rectangle 4"/>
          <p:cNvSpPr>
            <a:spLocks noRot="1" noChangeArrowheads="1"/>
          </p:cNvSpPr>
          <p:nvPr/>
        </p:nvSpPr>
        <p:spPr bwMode="auto">
          <a:xfrm>
            <a:off x="2484438" y="274638"/>
            <a:ext cx="62023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PEREKAAN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700" b="1"/>
              <a:t>1.4</a:t>
            </a:r>
          </a:p>
          <a:p>
            <a:r>
              <a:rPr lang="en-US" sz="3700" b="1"/>
              <a:t>PEMILIHAN REKA BENTUK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REKA BENTUK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Memilih reka bentuk model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Lukisan kerja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Lukisan unjuran ortografik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REKA BENTUK</a:t>
            </a:r>
          </a:p>
        </p:txBody>
      </p:sp>
      <p:grpSp>
        <p:nvGrpSpPr>
          <p:cNvPr id="220215" name="Group 55"/>
          <p:cNvGrpSpPr>
            <a:grpSpLocks/>
          </p:cNvGrpSpPr>
          <p:nvPr/>
        </p:nvGrpSpPr>
        <p:grpSpPr bwMode="auto">
          <a:xfrm>
            <a:off x="3132138" y="1341438"/>
            <a:ext cx="5003800" cy="3883025"/>
            <a:chOff x="1973" y="981"/>
            <a:chExt cx="3152" cy="2446"/>
          </a:xfrm>
        </p:grpSpPr>
        <p:sp>
          <p:nvSpPr>
            <p:cNvPr id="220168" name="Line 8"/>
            <p:cNvSpPr>
              <a:spLocks noChangeShapeType="1"/>
            </p:cNvSpPr>
            <p:nvPr/>
          </p:nvSpPr>
          <p:spPr bwMode="auto">
            <a:xfrm>
              <a:off x="3457" y="981"/>
              <a:ext cx="13" cy="220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1973" y="2034"/>
              <a:ext cx="3152" cy="1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 flipH="1">
              <a:off x="2980" y="2676"/>
              <a:ext cx="0" cy="19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>
              <a:off x="2371" y="2417"/>
              <a:ext cx="0" cy="4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2" name="Line 12"/>
            <p:cNvSpPr>
              <a:spLocks noChangeShapeType="1"/>
            </p:cNvSpPr>
            <p:nvPr/>
          </p:nvSpPr>
          <p:spPr bwMode="auto">
            <a:xfrm flipV="1">
              <a:off x="2358" y="2873"/>
              <a:ext cx="62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3" name="Line 13"/>
            <p:cNvSpPr>
              <a:spLocks noChangeShapeType="1"/>
            </p:cNvSpPr>
            <p:nvPr/>
          </p:nvSpPr>
          <p:spPr bwMode="auto">
            <a:xfrm>
              <a:off x="2596" y="2676"/>
              <a:ext cx="384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2371" y="2417"/>
              <a:ext cx="2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 flipH="1">
              <a:off x="2596" y="2404"/>
              <a:ext cx="0" cy="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 flipV="1">
              <a:off x="2623" y="1404"/>
              <a:ext cx="0" cy="40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 flipV="1">
              <a:off x="2384" y="1404"/>
              <a:ext cx="60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 flipV="1">
              <a:off x="2384" y="1404"/>
              <a:ext cx="0" cy="4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>
              <a:off x="2384" y="1824"/>
              <a:ext cx="60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0" name="Line 20"/>
            <p:cNvSpPr>
              <a:spLocks noChangeShapeType="1"/>
            </p:cNvSpPr>
            <p:nvPr/>
          </p:nvSpPr>
          <p:spPr bwMode="auto">
            <a:xfrm flipH="1" flipV="1">
              <a:off x="2993" y="1404"/>
              <a:ext cx="0" cy="42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1" name="Line 21"/>
            <p:cNvSpPr>
              <a:spLocks noChangeShapeType="1"/>
            </p:cNvSpPr>
            <p:nvPr/>
          </p:nvSpPr>
          <p:spPr bwMode="auto">
            <a:xfrm flipH="1">
              <a:off x="2980" y="1392"/>
              <a:ext cx="13" cy="1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2" name="Line 22"/>
            <p:cNvSpPr>
              <a:spLocks noChangeShapeType="1"/>
            </p:cNvSpPr>
            <p:nvPr/>
          </p:nvSpPr>
          <p:spPr bwMode="auto">
            <a:xfrm flipH="1">
              <a:off x="2596" y="1404"/>
              <a:ext cx="27" cy="1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3" name="Line 23"/>
            <p:cNvSpPr>
              <a:spLocks noChangeShapeType="1"/>
            </p:cNvSpPr>
            <p:nvPr/>
          </p:nvSpPr>
          <p:spPr bwMode="auto">
            <a:xfrm flipH="1">
              <a:off x="2371" y="1404"/>
              <a:ext cx="13" cy="1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4" name="Line 24"/>
            <p:cNvSpPr>
              <a:spLocks noChangeShapeType="1"/>
            </p:cNvSpPr>
            <p:nvPr/>
          </p:nvSpPr>
          <p:spPr bwMode="auto">
            <a:xfrm flipV="1">
              <a:off x="3470" y="1380"/>
              <a:ext cx="1098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>
              <a:off x="2371" y="1404"/>
              <a:ext cx="2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6" name="Line 26"/>
            <p:cNvSpPr>
              <a:spLocks noChangeShapeType="1"/>
            </p:cNvSpPr>
            <p:nvPr/>
          </p:nvSpPr>
          <p:spPr bwMode="auto">
            <a:xfrm>
              <a:off x="2384" y="1824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3840" y="1824"/>
              <a:ext cx="0" cy="1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8" name="Line 28"/>
            <p:cNvSpPr>
              <a:spLocks noChangeShapeType="1"/>
            </p:cNvSpPr>
            <p:nvPr/>
          </p:nvSpPr>
          <p:spPr bwMode="auto">
            <a:xfrm>
              <a:off x="2371" y="2873"/>
              <a:ext cx="2144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9" name="Line 29"/>
            <p:cNvSpPr>
              <a:spLocks noChangeShapeType="1"/>
            </p:cNvSpPr>
            <p:nvPr/>
          </p:nvSpPr>
          <p:spPr bwMode="auto">
            <a:xfrm flipH="1">
              <a:off x="4502" y="1404"/>
              <a:ext cx="13" cy="1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0" name="Line 30"/>
            <p:cNvSpPr>
              <a:spLocks noChangeShapeType="1"/>
            </p:cNvSpPr>
            <p:nvPr/>
          </p:nvSpPr>
          <p:spPr bwMode="auto">
            <a:xfrm>
              <a:off x="2384" y="2417"/>
              <a:ext cx="21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1" name="Line 31"/>
            <p:cNvSpPr>
              <a:spLocks noChangeShapeType="1"/>
            </p:cNvSpPr>
            <p:nvPr/>
          </p:nvSpPr>
          <p:spPr bwMode="auto">
            <a:xfrm flipV="1">
              <a:off x="2371" y="2676"/>
              <a:ext cx="2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2" name="Line 32"/>
            <p:cNvSpPr>
              <a:spLocks noChangeShapeType="1"/>
            </p:cNvSpPr>
            <p:nvPr/>
          </p:nvSpPr>
          <p:spPr bwMode="auto">
            <a:xfrm>
              <a:off x="3840" y="2417"/>
              <a:ext cx="6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3" name="Line 33"/>
            <p:cNvSpPr>
              <a:spLocks noChangeShapeType="1"/>
            </p:cNvSpPr>
            <p:nvPr/>
          </p:nvSpPr>
          <p:spPr bwMode="auto">
            <a:xfrm>
              <a:off x="3840" y="2429"/>
              <a:ext cx="0" cy="45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4" name="Line 34"/>
            <p:cNvSpPr>
              <a:spLocks noChangeShapeType="1"/>
            </p:cNvSpPr>
            <p:nvPr/>
          </p:nvSpPr>
          <p:spPr bwMode="auto">
            <a:xfrm flipV="1">
              <a:off x="3840" y="2886"/>
              <a:ext cx="6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5" name="Line 35"/>
            <p:cNvSpPr>
              <a:spLocks noChangeShapeType="1"/>
            </p:cNvSpPr>
            <p:nvPr/>
          </p:nvSpPr>
          <p:spPr bwMode="auto">
            <a:xfrm flipH="1">
              <a:off x="4502" y="2404"/>
              <a:ext cx="0" cy="4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6" name="Line 36"/>
            <p:cNvSpPr>
              <a:spLocks noChangeShapeType="1"/>
            </p:cNvSpPr>
            <p:nvPr/>
          </p:nvSpPr>
          <p:spPr bwMode="auto">
            <a:xfrm>
              <a:off x="3840" y="2676"/>
              <a:ext cx="64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Text Box 37"/>
            <p:cNvSpPr txBox="1">
              <a:spLocks noChangeArrowheads="1"/>
            </p:cNvSpPr>
            <p:nvPr/>
          </p:nvSpPr>
          <p:spPr bwMode="auto">
            <a:xfrm>
              <a:off x="2358" y="1117"/>
              <a:ext cx="6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ahoma" pitchFamily="34" charset="0"/>
                </a:rPr>
                <a:t>PELAN</a:t>
              </a:r>
            </a:p>
          </p:txBody>
        </p:sp>
        <p:sp>
          <p:nvSpPr>
            <p:cNvPr id="220198" name="Text Box 38"/>
            <p:cNvSpPr txBox="1">
              <a:spLocks noChangeArrowheads="1"/>
            </p:cNvSpPr>
            <p:nvPr/>
          </p:nvSpPr>
          <p:spPr bwMode="auto">
            <a:xfrm>
              <a:off x="2172" y="2985"/>
              <a:ext cx="1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ahoma" pitchFamily="34" charset="0"/>
                </a:rPr>
                <a:t>PANDANGAN HADAPAN</a:t>
              </a:r>
            </a:p>
          </p:txBody>
        </p:sp>
        <p:sp>
          <p:nvSpPr>
            <p:cNvPr id="220199" name="Text Box 39"/>
            <p:cNvSpPr txBox="1">
              <a:spLocks noChangeArrowheads="1"/>
            </p:cNvSpPr>
            <p:nvPr/>
          </p:nvSpPr>
          <p:spPr bwMode="auto">
            <a:xfrm>
              <a:off x="3721" y="2973"/>
              <a:ext cx="9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ahoma" pitchFamily="34" charset="0"/>
                </a:rPr>
                <a:t>PANDANGAN SISI</a:t>
              </a:r>
            </a:p>
          </p:txBody>
        </p:sp>
        <p:sp>
          <p:nvSpPr>
            <p:cNvPr id="220200" name="Line 40"/>
            <p:cNvSpPr>
              <a:spLocks noChangeShapeType="1"/>
            </p:cNvSpPr>
            <p:nvPr/>
          </p:nvSpPr>
          <p:spPr bwMode="auto">
            <a:xfrm>
              <a:off x="2980" y="1861"/>
              <a:ext cx="0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1" name="Line 41"/>
            <p:cNvSpPr>
              <a:spLocks noChangeShapeType="1"/>
            </p:cNvSpPr>
            <p:nvPr/>
          </p:nvSpPr>
          <p:spPr bwMode="auto">
            <a:xfrm flipH="1">
              <a:off x="2384" y="1874"/>
              <a:ext cx="0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2" name="Line 42"/>
            <p:cNvSpPr>
              <a:spLocks noChangeShapeType="1"/>
            </p:cNvSpPr>
            <p:nvPr/>
          </p:nvSpPr>
          <p:spPr bwMode="auto">
            <a:xfrm flipH="1">
              <a:off x="2384" y="1898"/>
              <a:ext cx="2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3" name="Line 43"/>
            <p:cNvSpPr>
              <a:spLocks noChangeShapeType="1"/>
            </p:cNvSpPr>
            <p:nvPr/>
          </p:nvSpPr>
          <p:spPr bwMode="auto">
            <a:xfrm>
              <a:off x="2728" y="1898"/>
              <a:ext cx="2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4" name="Text Box 44"/>
            <p:cNvSpPr txBox="1">
              <a:spLocks noChangeArrowheads="1"/>
            </p:cNvSpPr>
            <p:nvPr/>
          </p:nvSpPr>
          <p:spPr bwMode="auto">
            <a:xfrm>
              <a:off x="2624" y="183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x</a:t>
              </a:r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>
              <a:off x="2262" y="2404"/>
              <a:ext cx="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6" name="Line 46"/>
            <p:cNvSpPr>
              <a:spLocks noChangeShapeType="1"/>
            </p:cNvSpPr>
            <p:nvPr/>
          </p:nvSpPr>
          <p:spPr bwMode="auto">
            <a:xfrm>
              <a:off x="2262" y="2870"/>
              <a:ext cx="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7" name="Line 47"/>
            <p:cNvSpPr>
              <a:spLocks noChangeShapeType="1"/>
            </p:cNvSpPr>
            <p:nvPr/>
          </p:nvSpPr>
          <p:spPr bwMode="auto">
            <a:xfrm flipV="1">
              <a:off x="2291" y="2404"/>
              <a:ext cx="0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8" name="Line 48"/>
            <p:cNvSpPr>
              <a:spLocks noChangeShapeType="1"/>
            </p:cNvSpPr>
            <p:nvPr/>
          </p:nvSpPr>
          <p:spPr bwMode="auto">
            <a:xfrm>
              <a:off x="2291" y="2676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9" name="Text Box 49"/>
            <p:cNvSpPr txBox="1">
              <a:spLocks noChangeArrowheads="1"/>
            </p:cNvSpPr>
            <p:nvPr/>
          </p:nvSpPr>
          <p:spPr bwMode="auto">
            <a:xfrm>
              <a:off x="2230" y="2572"/>
              <a:ext cx="1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Y</a:t>
              </a:r>
            </a:p>
          </p:txBody>
        </p:sp>
        <p:sp>
          <p:nvSpPr>
            <p:cNvPr id="220210" name="Line 50"/>
            <p:cNvSpPr>
              <a:spLocks noChangeShapeType="1"/>
            </p:cNvSpPr>
            <p:nvPr/>
          </p:nvSpPr>
          <p:spPr bwMode="auto">
            <a:xfrm>
              <a:off x="4532" y="2670"/>
              <a:ext cx="1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1" name="Line 51"/>
            <p:cNvSpPr>
              <a:spLocks noChangeShapeType="1"/>
            </p:cNvSpPr>
            <p:nvPr/>
          </p:nvSpPr>
          <p:spPr bwMode="auto">
            <a:xfrm>
              <a:off x="4529" y="2890"/>
              <a:ext cx="1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2" name="Line 52"/>
            <p:cNvSpPr>
              <a:spLocks noChangeShapeType="1"/>
            </p:cNvSpPr>
            <p:nvPr/>
          </p:nvSpPr>
          <p:spPr bwMode="auto">
            <a:xfrm flipV="1">
              <a:off x="4601" y="2664"/>
              <a:ext cx="0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3" name="Line 53"/>
            <p:cNvSpPr>
              <a:spLocks noChangeShapeType="1"/>
            </p:cNvSpPr>
            <p:nvPr/>
          </p:nvSpPr>
          <p:spPr bwMode="auto">
            <a:xfrm>
              <a:off x="4601" y="2750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4" name="Text Box 54"/>
            <p:cNvSpPr txBox="1">
              <a:spLocks noChangeArrowheads="1"/>
            </p:cNvSpPr>
            <p:nvPr/>
          </p:nvSpPr>
          <p:spPr bwMode="auto">
            <a:xfrm>
              <a:off x="4487" y="2717"/>
              <a:ext cx="1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W</a:t>
              </a:r>
            </a:p>
          </p:txBody>
        </p:sp>
      </p:grpSp>
      <p:sp>
        <p:nvSpPr>
          <p:cNvPr id="220216" name="Text Box 56"/>
          <p:cNvSpPr txBox="1">
            <a:spLocks noChangeArrowheads="1"/>
          </p:cNvSpPr>
          <p:nvPr/>
        </p:nvSpPr>
        <p:spPr bwMode="auto">
          <a:xfrm>
            <a:off x="3124200" y="5268913"/>
            <a:ext cx="4603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LUKISAN UNJURAN</a:t>
            </a:r>
          </a:p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ORTOGRAFIK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71775" y="620713"/>
            <a:ext cx="5903913" cy="1152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692150"/>
            <a:ext cx="6337300" cy="5689600"/>
          </a:xfrm>
          <a:noFill/>
          <a:ln/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PENGUMPULAN MAKLUMAT 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DAN DATA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b="0"/>
              <a:t>Sumber maklumat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en-US" b="0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b="0"/>
              <a:t>Pengumpulan maklumat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en-US" b="0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b="0"/>
              <a:t>Analisis maklumat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en-US" b="0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b="0"/>
              <a:t>Membuat keputusan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580063" y="2852738"/>
            <a:ext cx="414337" cy="574675"/>
          </a:xfrm>
          <a:prstGeom prst="downArrow">
            <a:avLst>
              <a:gd name="adj1" fmla="val 50000"/>
              <a:gd name="adj2" fmla="val 346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80063" y="3932238"/>
            <a:ext cx="414337" cy="574675"/>
          </a:xfrm>
          <a:prstGeom prst="downArrow">
            <a:avLst>
              <a:gd name="adj1" fmla="val 50000"/>
              <a:gd name="adj2" fmla="val 346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580063" y="4940300"/>
            <a:ext cx="414337" cy="576263"/>
          </a:xfrm>
          <a:prstGeom prst="downArrow">
            <a:avLst>
              <a:gd name="adj1" fmla="val 50000"/>
              <a:gd name="adj2" fmla="val 347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700" b="1"/>
              <a:t>1.5</a:t>
            </a:r>
          </a:p>
          <a:p>
            <a:r>
              <a:rPr lang="en-US" sz="3700" b="1"/>
              <a:t>PERANCANGAN PEMBINAAN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Pemilihan bahan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Pemilihan alatan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Kaedah dan teknik pembuatan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000" b="0"/>
              <a:t>Cara mengira kos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412875"/>
            <a:ext cx="6408738" cy="5111750"/>
          </a:xfrm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A. Pemilihan Bahan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0"/>
              <a:t>Pilih dan tentukan kesesuaian bahan dengan fungsi projek yang dihasilkan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0"/>
              <a:t>Kriteria memilih bahan adalah 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0"/>
              <a:t>Ciri-ciri dan bentuk bahan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0"/>
              <a:t>Fungsi dan kegunaan bahan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0"/>
              <a:t>Tahap keselamatan bahan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0"/>
              <a:t>Perbezaan dari segi kualiti dan gred bahan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0"/>
              <a:t>Kerja perancangan akan melibatkan penyediaan jadual kerja, bahan serta pengiraan kos pengeluaran.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/>
              <a:t>B. Pemilihan Alatan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Alatan bergantung kepada jenis kerja yang hendak dibuat.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Setiap alatan mempunyai cara dan teknik penggunaannya yang betul.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Pertimbangan semasa memilih alatan 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Kesesuaian alatan dengan bahan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Kemahiran mengendalikan peralatan dengan selamat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Kemudahan mendapatkan alatan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Keselamatan mengguna alatan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/>
              <a:t>C. Membuat Jadual Kerja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Jadual kerja dibuat secara bertulis dan teliti.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Semua aspek seperti bahan, alatan dan masa perlaksanaan diambil kira.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Pengiraan kos perlu untuk mengetahui jumlah kos produk yang akan dihasilkan.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0"/>
              <a:t>Kos pengeluaran adalah segala perbelanjaan yang dikeluarkan untuk hasilkan sesuatu produk.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/>
              <a:t>D. Mengira Kos Pengeluaran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b="0"/>
          </a:p>
        </p:txBody>
      </p:sp>
      <p:grpSp>
        <p:nvGrpSpPr>
          <p:cNvPr id="218124" name="Group 12"/>
          <p:cNvGrpSpPr>
            <a:grpSpLocks/>
          </p:cNvGrpSpPr>
          <p:nvPr/>
        </p:nvGrpSpPr>
        <p:grpSpPr bwMode="auto">
          <a:xfrm>
            <a:off x="2751138" y="2205038"/>
            <a:ext cx="6097587" cy="901700"/>
            <a:chOff x="1733" y="1562"/>
            <a:chExt cx="3841" cy="568"/>
          </a:xfrm>
        </p:grpSpPr>
        <p:sp>
          <p:nvSpPr>
            <p:cNvPr id="218119" name="Text Box 7"/>
            <p:cNvSpPr txBox="1">
              <a:spLocks noChangeArrowheads="1"/>
            </p:cNvSpPr>
            <p:nvPr/>
          </p:nvSpPr>
          <p:spPr bwMode="auto">
            <a:xfrm>
              <a:off x="2018" y="1842"/>
              <a:ext cx="3556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2"/>
                  </a:solidFill>
                </a:rPr>
                <a:t>Kos bahan mentah untuk membuat projek</a:t>
              </a:r>
            </a:p>
          </p:txBody>
        </p:sp>
        <p:sp>
          <p:nvSpPr>
            <p:cNvPr id="218118" name="Text Box 6"/>
            <p:cNvSpPr txBox="1">
              <a:spLocks noChangeArrowheads="1"/>
            </p:cNvSpPr>
            <p:nvPr/>
          </p:nvSpPr>
          <p:spPr bwMode="auto">
            <a:xfrm>
              <a:off x="1733" y="1562"/>
              <a:ext cx="1500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KOS BAHAN </a:t>
              </a:r>
            </a:p>
          </p:txBody>
        </p:sp>
      </p:grpSp>
      <p:grpSp>
        <p:nvGrpSpPr>
          <p:cNvPr id="218125" name="Group 13"/>
          <p:cNvGrpSpPr>
            <a:grpSpLocks/>
          </p:cNvGrpSpPr>
          <p:nvPr/>
        </p:nvGrpSpPr>
        <p:grpSpPr bwMode="auto">
          <a:xfrm>
            <a:off x="2771775" y="3400425"/>
            <a:ext cx="6030913" cy="1266825"/>
            <a:chOff x="1746" y="2315"/>
            <a:chExt cx="3799" cy="798"/>
          </a:xfrm>
        </p:grpSpPr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2031" y="2595"/>
              <a:ext cx="351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2"/>
                  </a:solidFill>
                </a:rPr>
                <a:t>Kos bayaran tenaga kerja yang digunakan</a:t>
              </a:r>
            </a:p>
            <a:p>
              <a:r>
                <a:rPr lang="en-US" sz="2400" b="1">
                  <a:solidFill>
                    <a:schemeClr val="bg2"/>
                  </a:solidFill>
                </a:rPr>
                <a:t>dalam membuat dan menyiapkan projek</a:t>
              </a:r>
            </a:p>
          </p:txBody>
        </p:sp>
        <p:sp>
          <p:nvSpPr>
            <p:cNvPr id="218121" name="Text Box 9"/>
            <p:cNvSpPr txBox="1">
              <a:spLocks noChangeArrowheads="1"/>
            </p:cNvSpPr>
            <p:nvPr/>
          </p:nvSpPr>
          <p:spPr bwMode="auto">
            <a:xfrm>
              <a:off x="1746" y="2315"/>
              <a:ext cx="1320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KOS UPAH </a:t>
              </a:r>
            </a:p>
          </p:txBody>
        </p:sp>
      </p:grpSp>
      <p:grpSp>
        <p:nvGrpSpPr>
          <p:cNvPr id="218127" name="Group 15"/>
          <p:cNvGrpSpPr>
            <a:grpSpLocks/>
          </p:cNvGrpSpPr>
          <p:nvPr/>
        </p:nvGrpSpPr>
        <p:grpSpPr bwMode="auto">
          <a:xfrm>
            <a:off x="2771775" y="4989513"/>
            <a:ext cx="6048375" cy="1266825"/>
            <a:chOff x="1746" y="3143"/>
            <a:chExt cx="3810" cy="798"/>
          </a:xfrm>
        </p:grpSpPr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2031" y="3423"/>
              <a:ext cx="3525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2"/>
                  </a:solidFill>
                </a:rPr>
                <a:t>Kos perbelanjaan selain kos bahan dan kos upah</a:t>
              </a:r>
            </a:p>
          </p:txBody>
        </p:sp>
        <p:sp>
          <p:nvSpPr>
            <p:cNvPr id="218123" name="Text Box 11"/>
            <p:cNvSpPr txBox="1">
              <a:spLocks noChangeArrowheads="1"/>
            </p:cNvSpPr>
            <p:nvPr/>
          </p:nvSpPr>
          <p:spPr bwMode="auto">
            <a:xfrm>
              <a:off x="1746" y="3143"/>
              <a:ext cx="1987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KOS OVERHEAD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PERANCANGAN PEMBINAAN PROJEK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422775" y="1412875"/>
            <a:ext cx="238125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 BAHAN 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4500563" y="2708275"/>
            <a:ext cx="20955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 UPAH 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3924300" y="4076700"/>
            <a:ext cx="3154363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 OVERHEAD 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5219700" y="1916113"/>
            <a:ext cx="590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5219700" y="321310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2928938" y="5446713"/>
            <a:ext cx="5314950" cy="6413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KOS PENGELUARAN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5205413" y="469265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uiExpand="1" build="allAtOnce" animBg="1"/>
      <p:bldP spid="219147" grpId="0" uiExpand="1" build="allAtOnce" animBg="1"/>
      <p:bldP spid="219150" grpId="0" uiExpand="1" build="allAtOnce" animBg="1"/>
      <p:bldP spid="219151" grpId="0" build="allAtOnce"/>
      <p:bldP spid="219152" grpId="0" build="allAtOnce"/>
      <p:bldP spid="219153" grpId="0" uiExpand="1" build="allAtOnce" animBg="1"/>
      <p:bldP spid="21915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1.6</a:t>
            </a:r>
          </a:p>
          <a:p>
            <a:pPr>
              <a:lnSpc>
                <a:spcPct val="80000"/>
              </a:lnSpc>
            </a:pPr>
            <a:r>
              <a:rPr lang="en-US" b="1"/>
              <a:t>PEMBINAAN, PENGUJIAN DAN PENGUBAHSUAIAN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PEMBINAAN, PENGUJIAN DAN PENGUBAHSUAIAN PROJEK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Mengukur, menanda dan memotong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Membina dan mencantum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Pengujian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Ujian makmal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Ujian parameter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Kemasan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Menggilap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Semburan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Sapuan berus</a:t>
            </a:r>
          </a:p>
          <a:p>
            <a:pPr marL="1371600" lvl="2" indent="-457200">
              <a:lnSpc>
                <a:spcPct val="8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en-US" b="0"/>
              <a:t>Rendaman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Pengujian projek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0"/>
              <a:t>Pengubahsuaian projek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PEMBINAAN, PENGUJIAN DAN PENGUBAHSUAIAN PROJEK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412875"/>
            <a:ext cx="6408738" cy="4713288"/>
          </a:xfrm>
          <a:noFill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PROTOTAIP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0"/>
              <a:t>Proses pembinaan “</a:t>
            </a:r>
            <a:r>
              <a:rPr lang="en-US" sz="2800">
                <a:solidFill>
                  <a:schemeClr val="hlink"/>
                </a:solidFill>
              </a:rPr>
              <a:t>PROTOTAIP</a:t>
            </a:r>
            <a:r>
              <a:rPr lang="en-US" sz="2800" b="0"/>
              <a:t>” dilakukan sebelum pengeluaran besar-besaran.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Prototaip</a:t>
            </a:r>
            <a:r>
              <a:rPr lang="en-US" sz="2800" b="0"/>
              <a:t> ialah produk awal yang dibuat mengikut spesifikasi produk yang sebenar.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0"/>
              <a:t>Prototaip perlu diuji dari segi ketepatan pemasangannya.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0"/>
              <a:t>Berfungsi sebagai produk percubaan.</a:t>
            </a:r>
          </a:p>
          <a:p>
            <a:pPr marL="609600" indent="-609600">
              <a:lnSpc>
                <a:spcPct val="90000"/>
              </a:lnSpc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412875"/>
            <a:ext cx="6337300" cy="4713288"/>
          </a:xfrm>
          <a:noFill/>
          <a:ln/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A. Mengenal Pasti Masalah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Masalah dalam kehidupan seharian mendorong seseorang untuk mereka cipta.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Kenal pasti masalah-masalah yang dihadapi dan cara untuk mengatasinya.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Cara ini dikenali sebagai</a:t>
            </a:r>
            <a:r>
              <a:rPr lang="en-US" sz="3600"/>
              <a:t> “</a:t>
            </a:r>
            <a:r>
              <a:rPr lang="en-US" sz="2800">
                <a:solidFill>
                  <a:srgbClr val="FFFF00"/>
                </a:solidFill>
              </a:rPr>
              <a:t>Penyataan Masalah</a:t>
            </a:r>
            <a:r>
              <a:rPr lang="en-US" sz="2800"/>
              <a:t>”.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Suatu reka cipta yang dihasilkan mestilah dapat menyelesaikan masalah yang 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700" b="1"/>
              <a:t>1.7</a:t>
            </a:r>
          </a:p>
          <a:p>
            <a:r>
              <a:rPr lang="en-US" sz="3700" b="1"/>
              <a:t>PENDOKUMENTASIAN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PENDOKUMENTASIAN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b="0"/>
              <a:t>Pendokumentasian ialah satu laporan bertulis berkaitan hasil ciptaan seseorang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0"/>
              <a:t>Tujuan pendokumentasian 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Bukti ciptaan seseorang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Sokongan untuk memohon perlindungan paten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b="0"/>
              <a:t>Bahan rujukan R&amp;D berikutnya.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0"/>
              <a:t>Format dokumentasi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z="2400" b="0"/>
              <a:t> (rujuk teks m/s 18 – 19) </a:t>
            </a:r>
            <a:endParaRPr 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 REKA CIPTA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276600" y="1057275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	PENGENALPASTIAN MASALAH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492500" y="6170613"/>
            <a:ext cx="396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7.	PENDOKUMENTASIAN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3492500" y="5018088"/>
            <a:ext cx="3968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	PEMBINAAN, PENGUJIAN DAN PENGUBAHSUAIAN PROJEK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3492500" y="4010025"/>
            <a:ext cx="396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	PERANCANGAN PEMBINAAN PROJEK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627438" y="3217863"/>
            <a:ext cx="395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	PEMILIHAN REKA BENTUK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3627438" y="1778000"/>
            <a:ext cx="395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	PEMILIHAN IDEA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3627438" y="2497138"/>
            <a:ext cx="395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	PEREKAAN PROJEK</a:t>
            </a:r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>
            <a:off x="5219700" y="1484313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5219700" y="2205038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4269" name="AutoShape 13"/>
          <p:cNvSpPr>
            <a:spLocks noChangeArrowheads="1"/>
          </p:cNvSpPr>
          <p:nvPr/>
        </p:nvSpPr>
        <p:spPr bwMode="auto">
          <a:xfrm>
            <a:off x="5219700" y="2924175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4270" name="AutoShape 14"/>
          <p:cNvSpPr>
            <a:spLocks noChangeArrowheads="1"/>
          </p:cNvSpPr>
          <p:nvPr/>
        </p:nvSpPr>
        <p:spPr bwMode="auto">
          <a:xfrm>
            <a:off x="5219700" y="3644900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4271" name="AutoShape 15"/>
          <p:cNvSpPr>
            <a:spLocks noChangeArrowheads="1"/>
          </p:cNvSpPr>
          <p:nvPr/>
        </p:nvSpPr>
        <p:spPr bwMode="auto">
          <a:xfrm>
            <a:off x="5219700" y="4724400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4272" name="AutoShape 16"/>
          <p:cNvSpPr>
            <a:spLocks noChangeArrowheads="1"/>
          </p:cNvSpPr>
          <p:nvPr/>
        </p:nvSpPr>
        <p:spPr bwMode="auto">
          <a:xfrm>
            <a:off x="5219700" y="5876925"/>
            <a:ext cx="576263" cy="288925"/>
          </a:xfrm>
          <a:prstGeom prst="downArrow">
            <a:avLst>
              <a:gd name="adj1" fmla="val 54824"/>
              <a:gd name="adj2" fmla="val 53296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1" grpId="0"/>
      <p:bldP spid="224262" grpId="0"/>
      <p:bldP spid="224263" grpId="0"/>
      <p:bldP spid="224264" grpId="0"/>
      <p:bldP spid="224265" grpId="0"/>
      <p:bldP spid="2242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913188"/>
            <a:ext cx="7086600" cy="16764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</a:rPr>
              <a:t>Sekian</a:t>
            </a:r>
            <a:r>
              <a:rPr lang="en-US" sz="4500"/>
              <a:t/>
            </a:r>
            <a:br>
              <a:rPr lang="en-US" sz="4500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5500">
                <a:solidFill>
                  <a:srgbClr val="A50021"/>
                </a:solidFill>
                <a:latin typeface="Monotype Corsiva" pitchFamily="66" charset="0"/>
              </a:rPr>
              <a:t>Selamat Mengulangkaji</a:t>
            </a:r>
          </a:p>
        </p:txBody>
      </p:sp>
      <p:pic>
        <p:nvPicPr>
          <p:cNvPr id="202755" name="Picture 3" descr="read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49500"/>
            <a:ext cx="2438400" cy="2312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PENGENALPASTIAN MASALAH</a:t>
            </a:r>
          </a:p>
        </p:txBody>
      </p: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2700338" y="1268413"/>
            <a:ext cx="1655762" cy="1560512"/>
            <a:chOff x="1701" y="799"/>
            <a:chExt cx="1043" cy="983"/>
          </a:xfrm>
        </p:grpSpPr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1701" y="799"/>
              <a:ext cx="1043" cy="23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MASALAH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1701" y="1026"/>
              <a:ext cx="1043" cy="756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Buku yang banyak perlu dibawa ke</a:t>
              </a:r>
            </a:p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sekolah</a:t>
              </a:r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6877050" y="3213100"/>
            <a:ext cx="2017713" cy="2946400"/>
            <a:chOff x="4332" y="2160"/>
            <a:chExt cx="1271" cy="1856"/>
          </a:xfrm>
        </p:grpSpPr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4332" y="2160"/>
              <a:ext cx="1271" cy="4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PENYELESAIAN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MASALAH</a:t>
              </a: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4332" y="2568"/>
              <a:ext cx="1270" cy="1448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Mencipta sebuah beg yang mempunyai roda yang dapat ditarik oleh murid ke sekolah</a:t>
              </a:r>
            </a:p>
          </p:txBody>
        </p:sp>
      </p:grp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3348038" y="2852738"/>
            <a:ext cx="1152525" cy="936625"/>
            <a:chOff x="2109" y="1797"/>
            <a:chExt cx="726" cy="590"/>
          </a:xfrm>
        </p:grpSpPr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flipV="1">
              <a:off x="2109" y="1797"/>
              <a:ext cx="0" cy="59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2109" y="2387"/>
              <a:ext cx="726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5651500" y="4508500"/>
            <a:ext cx="1152525" cy="936625"/>
            <a:chOff x="3560" y="2840"/>
            <a:chExt cx="726" cy="590"/>
          </a:xfrm>
        </p:grpSpPr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 flipV="1">
              <a:off x="3560" y="2840"/>
              <a:ext cx="0" cy="59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>
              <a:off x="3560" y="3430"/>
              <a:ext cx="726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4551363" y="1916113"/>
            <a:ext cx="2036762" cy="2630487"/>
            <a:chOff x="2867" y="1570"/>
            <a:chExt cx="1283" cy="1657"/>
          </a:xfrm>
        </p:grpSpPr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2867" y="1570"/>
              <a:ext cx="1283" cy="4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PENYATAAN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MASALAH</a:t>
              </a: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2880" y="1952"/>
              <a:ext cx="1270" cy="1275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Murid sekolah menghadapi masalah membawa buku yang banyak dan berat ke sekolah</a:t>
              </a:r>
            </a:p>
          </p:txBody>
        </p:sp>
      </p:grpSp>
      <p:pic>
        <p:nvPicPr>
          <p:cNvPr id="86039" name="Picture 23" descr="buk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49725"/>
            <a:ext cx="1830388" cy="183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87062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/>
              <a:t>B. Mengumpul Maklumat dan Data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Maklumat dapat membantu seseorang membuat pilihan yang terbaik dan memperbaiki kelemahan sesuatu ciptaan.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Maklumat perlu diperoleh sebelum proses mereka cipta dilakukan.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Maklumat akan dianalisis dan dipilih untuk menghasilkan produk terbaik.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oranges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308725"/>
            <a:ext cx="827087" cy="258763"/>
          </a:xfrm>
          <a:prstGeom prst="rect">
            <a:avLst/>
          </a:prstGeom>
          <a:noFill/>
        </p:spPr>
      </p:pic>
      <p:graphicFrame>
        <p:nvGraphicFramePr>
          <p:cNvPr id="88087" name="Diagram 23"/>
          <p:cNvGraphicFramePr>
            <a:graphicFrameLocks/>
          </p:cNvGraphicFramePr>
          <p:nvPr>
            <p:ph idx="1"/>
          </p:nvPr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88087"/>
          </a:graphicData>
        </a:graphic>
      </p:graphicFrame>
      <p:sp>
        <p:nvSpPr>
          <p:cNvPr id="88107" name="Rectangle 43"/>
          <p:cNvSpPr>
            <a:spLocks noRot="1" noChangeArrowheads="1"/>
          </p:cNvSpPr>
          <p:nvPr/>
        </p:nvSpPr>
        <p:spPr bwMode="auto">
          <a:xfrm>
            <a:off x="2941638" y="274638"/>
            <a:ext cx="62023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PENGENALPASTIAN MASALAH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54" name="Diagram 4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0154"/>
          </a:graphicData>
        </a:graphic>
      </p:graphicFrame>
      <p:sp>
        <p:nvSpPr>
          <p:cNvPr id="90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989138"/>
            <a:ext cx="5111750" cy="3816350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Buat kajian dan</a:t>
            </a:r>
          </a:p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perbandingan untuk </a:t>
            </a:r>
          </a:p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produk sedia ada</a:t>
            </a:r>
          </a:p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pasaran</a:t>
            </a:r>
          </a:p>
        </p:txBody>
      </p:sp>
      <p:pic>
        <p:nvPicPr>
          <p:cNvPr id="90171" name="Picture 59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Diagram 2"/>
          <p:cNvGraphicFramePr>
            <a:graphicFrameLocks/>
          </p:cNvGraphicFramePr>
          <p:nvPr/>
        </p:nvGraphicFramePr>
        <p:xfrm>
          <a:off x="2700338" y="1196975"/>
          <a:ext cx="6264275" cy="5137150"/>
        </p:xfrm>
        <a:graphic>
          <a:graphicData uri="http://schemas.openxmlformats.org/drawingml/2006/compatibility">
            <com:legacyDrawing xmlns:com="http://schemas.openxmlformats.org/drawingml/2006/compatibility" spid="_x0000_s93186"/>
          </a:graphicData>
        </a:graphic>
      </p:graphicFrame>
      <p:sp>
        <p:nvSpPr>
          <p:cNvPr id="93203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41638" y="274638"/>
            <a:ext cx="6202362" cy="922337"/>
          </a:xfrm>
        </p:spPr>
        <p:txBody>
          <a:bodyPr/>
          <a:lstStyle/>
          <a:p>
            <a:r>
              <a:rPr lang="en-US" sz="2800"/>
              <a:t>PENGENALPASTIAN MASALAH</a:t>
            </a:r>
          </a:p>
        </p:txBody>
      </p:sp>
      <p:sp>
        <p:nvSpPr>
          <p:cNvPr id="93204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2276475"/>
            <a:ext cx="5111750" cy="3171825"/>
          </a:xfrm>
          <a:gradFill rotWithShape="1">
            <a:gsLst>
              <a:gs pos="0">
                <a:schemeClr val="tx1">
                  <a:gamma/>
                  <a:tint val="76078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6078"/>
                  <a:invGamma/>
                  <a:alpha val="0"/>
                </a:schemeClr>
              </a:gs>
            </a:gsLst>
            <a:lin ang="5400000" scaled="1"/>
          </a:gradFill>
          <a:ln/>
          <a:effectLst/>
        </p:spPr>
        <p:txBody>
          <a:bodyPr lIns="0" rIns="0" anchor="ctr"/>
          <a:lstStyle/>
          <a:p>
            <a:pPr algn="ctr">
              <a:buFont typeface="Wingdings" pitchFamily="2" charset="2"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Lawatan ke pasar raya, pusat penyelidikan, hospital, taman permainan</a:t>
            </a:r>
          </a:p>
        </p:txBody>
      </p:sp>
      <p:pic>
        <p:nvPicPr>
          <p:cNvPr id="93207" name="Picture 23" descr="orgskin_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237288"/>
            <a:ext cx="936625" cy="37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1084</Words>
  <Application>Microsoft Office PowerPoint</Application>
  <PresentationFormat>On-screen Show (4:3)</PresentationFormat>
  <Paragraphs>364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Garamond</vt:lpstr>
      <vt:lpstr>Times New Roman</vt:lpstr>
      <vt:lpstr>Wingdings</vt:lpstr>
      <vt:lpstr>Arial Black</vt:lpstr>
      <vt:lpstr>Arial Rounded MT Bold</vt:lpstr>
      <vt:lpstr>Arial Narrow</vt:lpstr>
      <vt:lpstr>Tahoma</vt:lpstr>
      <vt:lpstr>Britannic Bold</vt:lpstr>
      <vt:lpstr>Stencil BT</vt:lpstr>
      <vt:lpstr>Monotype Corsiva</vt:lpstr>
      <vt:lpstr>Stream</vt:lpstr>
      <vt:lpstr>Studio</vt:lpstr>
      <vt:lpstr>1_Studio</vt:lpstr>
      <vt:lpstr>REKA CIPTA</vt:lpstr>
      <vt:lpstr> </vt:lpstr>
      <vt:lpstr>Slide 3</vt:lpstr>
      <vt:lpstr>PENGENALPASTIAN MASALAH</vt:lpstr>
      <vt:lpstr>PENGENALPASTIAN MASALAH</vt:lpstr>
      <vt:lpstr>PENGENALPASTIAN MASALAH</vt:lpstr>
      <vt:lpstr>Slide 7</vt:lpstr>
      <vt:lpstr>PENGENALPASTIAN MASALAH</vt:lpstr>
      <vt:lpstr>PENGENALPASTIAN MASALAH</vt:lpstr>
      <vt:lpstr>PENGENALPASTIAN MASALAH</vt:lpstr>
      <vt:lpstr>PENGENALPASTIAN MASALAH</vt:lpstr>
      <vt:lpstr>PENGENALPASTIAN MASALAH</vt:lpstr>
      <vt:lpstr>PENGENALPASTIAN MASALAH</vt:lpstr>
      <vt:lpstr>PENGENALPASTIAN MASALAH</vt:lpstr>
      <vt:lpstr>PENGENALPASTIAN MASALAH</vt:lpstr>
      <vt:lpstr>Analisis Produk</vt:lpstr>
      <vt:lpstr>PENGENALPASTIAN MASALAH</vt:lpstr>
      <vt:lpstr>PENGENALPASTIAN MASALAH</vt:lpstr>
      <vt:lpstr>Slide 19</vt:lpstr>
      <vt:lpstr>PEMILIHAN IDEA</vt:lpstr>
      <vt:lpstr>PEMILIHAN IDEA</vt:lpstr>
      <vt:lpstr>Slide 22</vt:lpstr>
      <vt:lpstr>PEREKAAN PROJEK</vt:lpstr>
      <vt:lpstr>PEREKAAN PROJEK</vt:lpstr>
      <vt:lpstr>PEREKAAN PROJEK</vt:lpstr>
      <vt:lpstr>Slide 26</vt:lpstr>
      <vt:lpstr>Slide 27</vt:lpstr>
      <vt:lpstr>PEMILIHAN REKA BENTUK</vt:lpstr>
      <vt:lpstr>PEMILIHAN REKA BENTUK</vt:lpstr>
      <vt:lpstr>Slide 30</vt:lpstr>
      <vt:lpstr>PERANCANGAN PEMBINAAN PROJEK</vt:lpstr>
      <vt:lpstr>PERANCANGAN PEMBINAAN PROJEK</vt:lpstr>
      <vt:lpstr>PERANCANGAN PEMBINAAN PROJEK</vt:lpstr>
      <vt:lpstr>PERANCANGAN PEMBINAAN PROJEK</vt:lpstr>
      <vt:lpstr>PERANCANGAN PEMBINAAN PROJEK</vt:lpstr>
      <vt:lpstr>PERANCANGAN PEMBINAAN PROJEK</vt:lpstr>
      <vt:lpstr>Slide 37</vt:lpstr>
      <vt:lpstr>PEMBINAAN, PENGUJIAN DAN PENGUBAHSUAIAN PROJEK</vt:lpstr>
      <vt:lpstr>PEMBINAAN, PENGUJIAN DAN PENGUBAHSUAIAN PROJEK</vt:lpstr>
      <vt:lpstr>Slide 40</vt:lpstr>
      <vt:lpstr>PENDOKUMENTASIAN</vt:lpstr>
      <vt:lpstr>PROSES REKA CIPTA</vt:lpstr>
      <vt:lpstr>Sekian       Selamat Mengulangkaji</vt:lpstr>
    </vt:vector>
  </TitlesOfParts>
  <Company>SMK Taman Daya 3, JB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 CIPTA</dc:title>
  <dc:creator>Mohd Zasni B Mohamad Ahad</dc:creator>
  <cp:lastModifiedBy>USER</cp:lastModifiedBy>
  <cp:revision>84</cp:revision>
  <dcterms:created xsi:type="dcterms:W3CDTF">2006-12-31T12:39:53Z</dcterms:created>
  <dcterms:modified xsi:type="dcterms:W3CDTF">2017-05-09T02:12:24Z</dcterms:modified>
</cp:coreProperties>
</file>